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18.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58" r:id="rId3"/>
    <p:sldId id="274" r:id="rId4"/>
    <p:sldId id="275" r:id="rId5"/>
    <p:sldId id="279" r:id="rId6"/>
    <p:sldId id="263" r:id="rId7"/>
    <p:sldId id="276" r:id="rId8"/>
    <p:sldId id="271" r:id="rId9"/>
    <p:sldId id="272" r:id="rId10"/>
    <p:sldId id="264" r:id="rId11"/>
    <p:sldId id="267" r:id="rId12"/>
    <p:sldId id="268" r:id="rId13"/>
    <p:sldId id="269" r:id="rId14"/>
    <p:sldId id="270" r:id="rId15"/>
    <p:sldId id="280" r:id="rId16"/>
    <p:sldId id="277" r:id="rId17"/>
    <p:sldId id="278" r:id="rId18"/>
    <p:sldId id="265" r:id="rId19"/>
    <p:sldId id="26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5976" autoAdjust="0"/>
  </p:normalViewPr>
  <p:slideViewPr>
    <p:cSldViewPr snapToGrid="0">
      <p:cViewPr varScale="1">
        <p:scale>
          <a:sx n="67" d="100"/>
          <a:sy n="67" d="100"/>
        </p:scale>
        <p:origin x="642" y="66"/>
      </p:cViewPr>
      <p:guideLst>
        <p:guide pos="3840"/>
        <p:guide orient="horz" pos="2160"/>
      </p:guideLst>
    </p:cSldViewPr>
  </p:slideViewPr>
  <p:notesTextViewPr>
    <p:cViewPr>
      <p:scale>
        <a:sx n="1" d="1"/>
        <a:sy n="1" d="1"/>
      </p:scale>
      <p:origin x="0" y="0"/>
    </p:cViewPr>
  </p:notesTextViewPr>
  <p:notesViewPr>
    <p:cSldViewPr snapToGrid="0">
      <p:cViewPr varScale="1">
        <p:scale>
          <a:sx n="63" d="100"/>
          <a:sy n="63" d="100"/>
        </p:scale>
        <p:origin x="283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customXml" Target="../customXml/item1.xml"/></Relationships>
</file>

<file path=ppt/diagrams/_rels/data1.xml.rels><?xml version="1.0" encoding="UTF-8" standalone="yes"?>
<Relationships xmlns="http://schemas.openxmlformats.org/package/2006/relationships"><Relationship Id="rId2" Type="http://schemas.openxmlformats.org/officeDocument/2006/relationships/hyperlink" Target="https://github.com/tamir-dingjan/memly/tree/master/memly" TargetMode="External"/><Relationship Id="rId1" Type="http://schemas.openxmlformats.org/officeDocument/2006/relationships/hyperlink" Target="https://github.com/HilaFlu/composition-grid/tree/HilaFlu-Terminal-Access"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github.com/tamir-dingjan/memly/tree/master/memly" TargetMode="External"/><Relationship Id="rId1" Type="http://schemas.openxmlformats.org/officeDocument/2006/relationships/hyperlink" Target="https://github.com/HilaFlu/composition-grid/tree/HilaFlu-Terminal-Access"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DE50C9-6A62-45AC-AF42-A90DC46A3209}" type="doc">
      <dgm:prSet loTypeId="urn:microsoft.com/office/officeart/2005/8/layout/process3" loCatId="process" qsTypeId="urn:microsoft.com/office/officeart/2005/8/quickstyle/simple4" qsCatId="simple" csTypeId="urn:microsoft.com/office/officeart/2005/8/colors/accent0_3" csCatId="mainScheme" phldr="1"/>
      <dgm:spPr/>
      <dgm:t>
        <a:bodyPr/>
        <a:lstStyle/>
        <a:p>
          <a:endParaRPr lang="en-US"/>
        </a:p>
      </dgm:t>
    </dgm:pt>
    <dgm:pt modelId="{5F712884-449D-4DB5-9953-28B7C76B95EA}">
      <dgm:prSet phldrT="[Text]"/>
      <dgm:spPr/>
      <dgm:t>
        <a:bodyPr/>
        <a:lstStyle/>
        <a:p>
          <a:r>
            <a:rPr lang="en-US" dirty="0"/>
            <a:t>Step 1</a:t>
          </a:r>
        </a:p>
      </dgm:t>
    </dgm:pt>
    <dgm:pt modelId="{959B81DB-0329-4043-A334-D05EB5160B66}" type="parTrans" cxnId="{5BBBD0A9-97DA-480E-AD44-1947C76CE5E6}">
      <dgm:prSet/>
      <dgm:spPr/>
      <dgm:t>
        <a:bodyPr/>
        <a:lstStyle/>
        <a:p>
          <a:endParaRPr lang="en-US"/>
        </a:p>
      </dgm:t>
    </dgm:pt>
    <dgm:pt modelId="{EB5FE175-6B6D-4195-A86F-6DFA96778160}" type="sibTrans" cxnId="{5BBBD0A9-97DA-480E-AD44-1947C76CE5E6}">
      <dgm:prSet/>
      <dgm:spPr/>
      <dgm:t>
        <a:bodyPr/>
        <a:lstStyle/>
        <a:p>
          <a:endParaRPr lang="en-US" dirty="0"/>
        </a:p>
      </dgm:t>
    </dgm:pt>
    <dgm:pt modelId="{3C06DC45-D510-48CC-B9DC-C19564791119}">
      <dgm:prSet phldrT="[Text]"/>
      <dgm:spPr/>
      <dgm:t>
        <a:bodyPr/>
        <a:lstStyle/>
        <a:p>
          <a:pPr algn="l">
            <a:buFont typeface="Arial" panose="020B0604020202020204" pitchFamily="34" charset="0"/>
            <a:buChar char="•"/>
          </a:pPr>
          <a:r>
            <a:rPr lang="en-US" dirty="0"/>
            <a:t>Initial data Preparation and setup </a:t>
          </a:r>
        </a:p>
      </dgm:t>
    </dgm:pt>
    <dgm:pt modelId="{65F5C7C6-EB25-442A-AB0B-B47F97609474}" type="parTrans" cxnId="{55246683-0A80-455D-B6B5-2B2736293CF2}">
      <dgm:prSet/>
      <dgm:spPr/>
      <dgm:t>
        <a:bodyPr/>
        <a:lstStyle/>
        <a:p>
          <a:endParaRPr lang="en-US"/>
        </a:p>
      </dgm:t>
    </dgm:pt>
    <dgm:pt modelId="{D1AB7263-DC38-4830-9C45-C1403EA8E20B}" type="sibTrans" cxnId="{55246683-0A80-455D-B6B5-2B2736293CF2}">
      <dgm:prSet/>
      <dgm:spPr/>
      <dgm:t>
        <a:bodyPr/>
        <a:lstStyle/>
        <a:p>
          <a:endParaRPr lang="en-US"/>
        </a:p>
      </dgm:t>
    </dgm:pt>
    <dgm:pt modelId="{981C2CD8-7E8A-4682-8B5A-A510268B34AC}">
      <dgm:prSet phldrT="[Text]"/>
      <dgm:spPr/>
      <dgm:t>
        <a:bodyPr/>
        <a:lstStyle/>
        <a:p>
          <a:r>
            <a:rPr lang="en-US" dirty="0"/>
            <a:t>Step 2</a:t>
          </a:r>
        </a:p>
      </dgm:t>
    </dgm:pt>
    <dgm:pt modelId="{1185AE54-EDEE-4D55-93F6-F7D354ED7C11}" type="parTrans" cxnId="{D95BF8C4-EEA0-4AAE-8693-AFAC7500B286}">
      <dgm:prSet/>
      <dgm:spPr/>
      <dgm:t>
        <a:bodyPr/>
        <a:lstStyle/>
        <a:p>
          <a:endParaRPr lang="en-US"/>
        </a:p>
      </dgm:t>
    </dgm:pt>
    <dgm:pt modelId="{D7467A3A-2B78-4CDD-91C9-D96452997227}" type="sibTrans" cxnId="{D95BF8C4-EEA0-4AAE-8693-AFAC7500B286}">
      <dgm:prSet/>
      <dgm:spPr/>
      <dgm:t>
        <a:bodyPr/>
        <a:lstStyle/>
        <a:p>
          <a:endParaRPr lang="en-US" dirty="0"/>
        </a:p>
      </dgm:t>
    </dgm:pt>
    <dgm:pt modelId="{CF1FE966-0BB0-47ED-84B3-EC7AB055925F}">
      <dgm:prSet phldrT="[Text]"/>
      <dgm:spPr/>
      <dgm:t>
        <a:bodyPr/>
        <a:lstStyle/>
        <a:p>
          <a:r>
            <a:rPr lang="en-US" dirty="0"/>
            <a:t>Membrane preparation</a:t>
          </a:r>
        </a:p>
      </dgm:t>
    </dgm:pt>
    <dgm:pt modelId="{FB956851-3BB2-4FF1-A9D6-4692FA0EFDCA}" type="parTrans" cxnId="{7A81218D-5146-40F9-9731-5BD21503537E}">
      <dgm:prSet/>
      <dgm:spPr/>
      <dgm:t>
        <a:bodyPr/>
        <a:lstStyle/>
        <a:p>
          <a:endParaRPr lang="en-US"/>
        </a:p>
      </dgm:t>
    </dgm:pt>
    <dgm:pt modelId="{831C3CE2-0F23-433C-85CA-9D194AAC5E20}" type="sibTrans" cxnId="{7A81218D-5146-40F9-9731-5BD21503537E}">
      <dgm:prSet/>
      <dgm:spPr/>
      <dgm:t>
        <a:bodyPr/>
        <a:lstStyle/>
        <a:p>
          <a:endParaRPr lang="en-US"/>
        </a:p>
      </dgm:t>
    </dgm:pt>
    <dgm:pt modelId="{DC2DF88C-35A0-4E30-A3E4-E002DC34F521}">
      <dgm:prSet phldrT="[Text]"/>
      <dgm:spPr/>
      <dgm:t>
        <a:bodyPr/>
        <a:lstStyle/>
        <a:p>
          <a:r>
            <a:rPr lang="en-US" dirty="0"/>
            <a:t>Step 3</a:t>
          </a:r>
        </a:p>
      </dgm:t>
    </dgm:pt>
    <dgm:pt modelId="{9BB88C43-2261-4EC7-A70D-463964685938}" type="parTrans" cxnId="{63D5015B-3865-4A4B-AEB1-FBEF0DE71B9A}">
      <dgm:prSet/>
      <dgm:spPr/>
      <dgm:t>
        <a:bodyPr/>
        <a:lstStyle/>
        <a:p>
          <a:endParaRPr lang="en-US"/>
        </a:p>
      </dgm:t>
    </dgm:pt>
    <dgm:pt modelId="{4DFC88DE-E0F0-4976-9B83-58EADA7CE300}" type="sibTrans" cxnId="{63D5015B-3865-4A4B-AEB1-FBEF0DE71B9A}">
      <dgm:prSet/>
      <dgm:spPr/>
      <dgm:t>
        <a:bodyPr/>
        <a:lstStyle/>
        <a:p>
          <a:endParaRPr lang="en-US" dirty="0"/>
        </a:p>
      </dgm:t>
    </dgm:pt>
    <dgm:pt modelId="{DF9FD532-8B13-446E-B6A3-59BDF574BCA8}">
      <dgm:prSet phldrT="[Text]"/>
      <dgm:spPr/>
      <dgm:t>
        <a:bodyPr/>
        <a:lstStyle/>
        <a:p>
          <a:r>
            <a:rPr lang="en-US" dirty="0"/>
            <a:t>Molecular dynamics simulation</a:t>
          </a:r>
        </a:p>
      </dgm:t>
    </dgm:pt>
    <dgm:pt modelId="{3A79FA23-5F3F-4F7D-B4AC-A9C282166E18}" type="parTrans" cxnId="{D998B319-C072-4BF0-B5CB-2075DB30B691}">
      <dgm:prSet/>
      <dgm:spPr/>
      <dgm:t>
        <a:bodyPr/>
        <a:lstStyle/>
        <a:p>
          <a:endParaRPr lang="en-US"/>
        </a:p>
      </dgm:t>
    </dgm:pt>
    <dgm:pt modelId="{31B32A6E-6E91-4EAA-96F6-92A0035B120A}" type="sibTrans" cxnId="{D998B319-C072-4BF0-B5CB-2075DB30B691}">
      <dgm:prSet/>
      <dgm:spPr/>
      <dgm:t>
        <a:bodyPr/>
        <a:lstStyle/>
        <a:p>
          <a:endParaRPr lang="en-US"/>
        </a:p>
      </dgm:t>
    </dgm:pt>
    <dgm:pt modelId="{F5961DD5-682B-4D21-A827-30C64679BB5F}">
      <dgm:prSet phldrT="[Text]"/>
      <dgm:spPr/>
      <dgm:t>
        <a:bodyPr/>
        <a:lstStyle/>
        <a:p>
          <a:r>
            <a:rPr lang="en-US" dirty="0"/>
            <a:t>Step 4</a:t>
          </a:r>
        </a:p>
      </dgm:t>
    </dgm:pt>
    <dgm:pt modelId="{75D73089-01C8-4BC0-90ED-CA9D1B8E3ADF}" type="parTrans" cxnId="{73708078-FDBA-43F4-96AB-FB14C4C2602F}">
      <dgm:prSet/>
      <dgm:spPr/>
      <dgm:t>
        <a:bodyPr/>
        <a:lstStyle/>
        <a:p>
          <a:endParaRPr lang="en-US"/>
        </a:p>
      </dgm:t>
    </dgm:pt>
    <dgm:pt modelId="{CA7ED3B0-10D1-4E2F-8BA0-8D58C22A94D0}" type="sibTrans" cxnId="{73708078-FDBA-43F4-96AB-FB14C4C2602F}">
      <dgm:prSet/>
      <dgm:spPr/>
      <dgm:t>
        <a:bodyPr/>
        <a:lstStyle/>
        <a:p>
          <a:endParaRPr lang="en-US"/>
        </a:p>
      </dgm:t>
    </dgm:pt>
    <dgm:pt modelId="{72DB7378-4256-4528-8672-DEEF82828E57}">
      <dgm:prSet phldrT="[Text]"/>
      <dgm:spPr/>
      <dgm:t>
        <a:bodyPr/>
        <a:lstStyle/>
        <a:p>
          <a:r>
            <a:rPr lang="en-US" dirty="0"/>
            <a:t>Data analysis</a:t>
          </a:r>
        </a:p>
      </dgm:t>
    </dgm:pt>
    <dgm:pt modelId="{97CEFC59-E261-4652-BC13-D71B45B5EC50}" type="parTrans" cxnId="{2A4D48E1-6639-4AC8-ABBF-C8A0D045AFB7}">
      <dgm:prSet/>
      <dgm:spPr/>
      <dgm:t>
        <a:bodyPr/>
        <a:lstStyle/>
        <a:p>
          <a:endParaRPr lang="en-US"/>
        </a:p>
      </dgm:t>
    </dgm:pt>
    <dgm:pt modelId="{D0054105-F7A3-4CAE-89E2-0979360A932C}" type="sibTrans" cxnId="{2A4D48E1-6639-4AC8-ABBF-C8A0D045AFB7}">
      <dgm:prSet/>
      <dgm:spPr/>
      <dgm:t>
        <a:bodyPr/>
        <a:lstStyle/>
        <a:p>
          <a:endParaRPr lang="en-US"/>
        </a:p>
      </dgm:t>
    </dgm:pt>
    <dgm:pt modelId="{20ACC30F-5677-C54F-8487-4A0EDC65E6CB}">
      <dgm:prSet/>
      <dgm:spPr/>
      <dgm:t>
        <a:bodyPr/>
        <a:lstStyle/>
        <a:p>
          <a:pPr algn="l" rtl="0">
            <a:buFont typeface="Arial" panose="020B0604020202020204" pitchFamily="34" charset="0"/>
            <a:buChar char="•"/>
          </a:pPr>
          <a:r>
            <a:rPr lang="en-US" dirty="0"/>
            <a:t>(</a:t>
          </a:r>
          <a:r>
            <a:rPr lang="en-US" dirty="0">
              <a:hlinkClick xmlns:r="http://schemas.openxmlformats.org/officeDocument/2006/relationships" r:id="rId1"/>
            </a:rPr>
            <a:t>composition grid tool</a:t>
          </a:r>
          <a:r>
            <a:rPr lang="en-US" dirty="0"/>
            <a:t>)</a:t>
          </a:r>
        </a:p>
      </dgm:t>
    </dgm:pt>
    <dgm:pt modelId="{45CCE208-61BB-8647-8BCB-53268A1D79D7}" type="parTrans" cxnId="{78BB05E4-D090-BF40-8BE3-C45E6DD89E12}">
      <dgm:prSet/>
      <dgm:spPr/>
      <dgm:t>
        <a:bodyPr/>
        <a:lstStyle/>
        <a:p>
          <a:endParaRPr lang="en-US"/>
        </a:p>
      </dgm:t>
    </dgm:pt>
    <dgm:pt modelId="{DB69531A-2B88-3B49-8F7E-4B46F6370CBB}" type="sibTrans" cxnId="{78BB05E4-D090-BF40-8BE3-C45E6DD89E12}">
      <dgm:prSet/>
      <dgm:spPr/>
      <dgm:t>
        <a:bodyPr/>
        <a:lstStyle/>
        <a:p>
          <a:endParaRPr lang="en-US"/>
        </a:p>
      </dgm:t>
    </dgm:pt>
    <dgm:pt modelId="{EE52BD5A-9FF7-E243-9660-96D90867A212}">
      <dgm:prSet phldrT="[Text]"/>
      <dgm:spPr/>
      <dgm:t>
        <a:bodyPr/>
        <a:lstStyle/>
        <a:p>
          <a:r>
            <a:rPr lang="en-US" dirty="0"/>
            <a:t>(GROMACS)</a:t>
          </a:r>
        </a:p>
      </dgm:t>
    </dgm:pt>
    <dgm:pt modelId="{718537D4-E026-EA4E-A4CF-2F61167717D4}" type="parTrans" cxnId="{1A43D1F4-2BA5-9E40-B883-4037B2AD770E}">
      <dgm:prSet/>
      <dgm:spPr/>
      <dgm:t>
        <a:bodyPr/>
        <a:lstStyle/>
        <a:p>
          <a:endParaRPr lang="en-US"/>
        </a:p>
      </dgm:t>
    </dgm:pt>
    <dgm:pt modelId="{1FA1E593-A5BF-8945-8612-C05BF856E09C}" type="sibTrans" cxnId="{1A43D1F4-2BA5-9E40-B883-4037B2AD770E}">
      <dgm:prSet/>
      <dgm:spPr/>
      <dgm:t>
        <a:bodyPr/>
        <a:lstStyle/>
        <a:p>
          <a:endParaRPr lang="en-US"/>
        </a:p>
      </dgm:t>
    </dgm:pt>
    <dgm:pt modelId="{2144D56F-111B-6C4B-B9CB-48B71DE8C4E4}">
      <dgm:prSet phldrT="[Text]"/>
      <dgm:spPr/>
      <dgm:t>
        <a:bodyPr/>
        <a:lstStyle/>
        <a:p>
          <a:endParaRPr lang="en-US" dirty="0"/>
        </a:p>
      </dgm:t>
    </dgm:pt>
    <dgm:pt modelId="{9954D501-1322-9D46-8C93-51897ED22780}" type="parTrans" cxnId="{AAA21622-3169-4C4E-9D38-6943B3D9FD29}">
      <dgm:prSet/>
      <dgm:spPr/>
      <dgm:t>
        <a:bodyPr/>
        <a:lstStyle/>
        <a:p>
          <a:endParaRPr lang="en-US"/>
        </a:p>
      </dgm:t>
    </dgm:pt>
    <dgm:pt modelId="{B25FC940-8B64-5140-85D3-9DC0D0ABDE1A}" type="sibTrans" cxnId="{AAA21622-3169-4C4E-9D38-6943B3D9FD29}">
      <dgm:prSet/>
      <dgm:spPr/>
      <dgm:t>
        <a:bodyPr/>
        <a:lstStyle/>
        <a:p>
          <a:endParaRPr lang="en-US"/>
        </a:p>
      </dgm:t>
    </dgm:pt>
    <dgm:pt modelId="{D16AA7D4-8318-6544-AEF9-9A4DFE065139}">
      <dgm:prSet phldrT="[Text]"/>
      <dgm:spPr/>
      <dgm:t>
        <a:bodyPr/>
        <a:lstStyle/>
        <a:p>
          <a:r>
            <a:rPr lang="en-US" dirty="0"/>
            <a:t>(GROMACS + AWS)</a:t>
          </a:r>
        </a:p>
      </dgm:t>
    </dgm:pt>
    <dgm:pt modelId="{DFFD1E3D-60EE-9C4C-8731-2E643916061F}" type="parTrans" cxnId="{4B22CCE0-873C-9B46-9C7A-922645327EC3}">
      <dgm:prSet/>
      <dgm:spPr/>
      <dgm:t>
        <a:bodyPr/>
        <a:lstStyle/>
        <a:p>
          <a:endParaRPr lang="en-US"/>
        </a:p>
      </dgm:t>
    </dgm:pt>
    <dgm:pt modelId="{479C55C6-801A-C049-834E-8ECFE1D72B2F}" type="sibTrans" cxnId="{4B22CCE0-873C-9B46-9C7A-922645327EC3}">
      <dgm:prSet/>
      <dgm:spPr/>
      <dgm:t>
        <a:bodyPr/>
        <a:lstStyle/>
        <a:p>
          <a:endParaRPr lang="en-US"/>
        </a:p>
      </dgm:t>
    </dgm:pt>
    <dgm:pt modelId="{C5844A35-D1BB-9845-8375-23E4B3FF7C5C}">
      <dgm:prSet phldrT="[Text]"/>
      <dgm:spPr/>
      <dgm:t>
        <a:bodyPr/>
        <a:lstStyle/>
        <a:p>
          <a:endParaRPr lang="en-US" dirty="0"/>
        </a:p>
      </dgm:t>
    </dgm:pt>
    <dgm:pt modelId="{768DA6FA-0F64-E049-A3E4-439D985C64AD}" type="parTrans" cxnId="{35283F75-A13F-7E47-81E5-E73FD08AD015}">
      <dgm:prSet/>
      <dgm:spPr/>
      <dgm:t>
        <a:bodyPr/>
        <a:lstStyle/>
        <a:p>
          <a:endParaRPr lang="en-US"/>
        </a:p>
      </dgm:t>
    </dgm:pt>
    <dgm:pt modelId="{2F19F489-011B-3545-A4EF-EB2CE88B7272}" type="sibTrans" cxnId="{35283F75-A13F-7E47-81E5-E73FD08AD015}">
      <dgm:prSet/>
      <dgm:spPr/>
      <dgm:t>
        <a:bodyPr/>
        <a:lstStyle/>
        <a:p>
          <a:endParaRPr lang="en-US"/>
        </a:p>
      </dgm:t>
    </dgm:pt>
    <dgm:pt modelId="{EB6E38F8-16D6-AB4E-ABB5-8BF1DE541B69}">
      <dgm:prSet/>
      <dgm:spPr/>
      <dgm:t>
        <a:bodyPr/>
        <a:lstStyle/>
        <a:p>
          <a:pPr algn="l" rtl="0">
            <a:buFont typeface="Arial" panose="020B0604020202020204" pitchFamily="34" charset="0"/>
            <a:buChar char="•"/>
          </a:pPr>
          <a:endParaRPr lang="en-US" dirty="0"/>
        </a:p>
      </dgm:t>
    </dgm:pt>
    <dgm:pt modelId="{36549A78-C82A-4D45-90BE-97EAE17B7F36}" type="parTrans" cxnId="{2BBEA9E2-D952-154E-A157-3370B1E930D9}">
      <dgm:prSet/>
      <dgm:spPr/>
      <dgm:t>
        <a:bodyPr/>
        <a:lstStyle/>
        <a:p>
          <a:endParaRPr lang="en-US"/>
        </a:p>
      </dgm:t>
    </dgm:pt>
    <dgm:pt modelId="{12DD3870-5649-E944-9B33-4D7BEA587EC6}" type="sibTrans" cxnId="{2BBEA9E2-D952-154E-A157-3370B1E930D9}">
      <dgm:prSet/>
      <dgm:spPr/>
      <dgm:t>
        <a:bodyPr/>
        <a:lstStyle/>
        <a:p>
          <a:endParaRPr lang="en-US"/>
        </a:p>
      </dgm:t>
    </dgm:pt>
    <dgm:pt modelId="{F58BB73B-450C-EA4D-9F30-C9A10C0179FD}">
      <dgm:prSet/>
      <dgm:spPr/>
      <dgm:t>
        <a:bodyPr/>
        <a:lstStyle/>
        <a:p>
          <a:r>
            <a:rPr lang="en-US" dirty="0"/>
            <a:t>(GROMACS, </a:t>
          </a:r>
          <a:r>
            <a:rPr lang="en-US" dirty="0">
              <a:hlinkClick xmlns:r="http://schemas.openxmlformats.org/officeDocument/2006/relationships" r:id="rId2"/>
            </a:rPr>
            <a:t>memly</a:t>
          </a:r>
          <a:r>
            <a:rPr lang="en-US" dirty="0"/>
            <a:t>, lipy)</a:t>
          </a:r>
        </a:p>
      </dgm:t>
    </dgm:pt>
    <dgm:pt modelId="{8E6974C3-547B-3C4B-B57C-6FB8B320BDA4}" type="parTrans" cxnId="{6F3BCE50-36ED-3440-A2EF-7A102095DFF5}">
      <dgm:prSet/>
      <dgm:spPr/>
      <dgm:t>
        <a:bodyPr/>
        <a:lstStyle/>
        <a:p>
          <a:endParaRPr lang="en-US"/>
        </a:p>
      </dgm:t>
    </dgm:pt>
    <dgm:pt modelId="{D7F57770-DF31-F840-AC57-440715832E9E}" type="sibTrans" cxnId="{6F3BCE50-36ED-3440-A2EF-7A102095DFF5}">
      <dgm:prSet/>
      <dgm:spPr/>
      <dgm:t>
        <a:bodyPr/>
        <a:lstStyle/>
        <a:p>
          <a:endParaRPr lang="en-US"/>
        </a:p>
      </dgm:t>
    </dgm:pt>
    <dgm:pt modelId="{D2DF5FDF-75DE-294A-9B52-94B5B4FE5E36}">
      <dgm:prSet/>
      <dgm:spPr/>
      <dgm:t>
        <a:bodyPr/>
        <a:lstStyle/>
        <a:p>
          <a:endParaRPr lang="en-US" dirty="0"/>
        </a:p>
      </dgm:t>
    </dgm:pt>
    <dgm:pt modelId="{5A60935F-4A49-B141-9B73-20D2611B82D4}" type="parTrans" cxnId="{FE3C0546-1B87-7C4C-A9EB-CCCC39FDE0EE}">
      <dgm:prSet/>
      <dgm:spPr/>
      <dgm:t>
        <a:bodyPr/>
        <a:lstStyle/>
        <a:p>
          <a:endParaRPr lang="en-US"/>
        </a:p>
      </dgm:t>
    </dgm:pt>
    <dgm:pt modelId="{163E6515-A3D4-7349-8533-0914C7A29BEF}" type="sibTrans" cxnId="{FE3C0546-1B87-7C4C-A9EB-CCCC39FDE0EE}">
      <dgm:prSet/>
      <dgm:spPr/>
      <dgm:t>
        <a:bodyPr/>
        <a:lstStyle/>
        <a:p>
          <a:endParaRPr lang="en-US"/>
        </a:p>
      </dgm:t>
    </dgm:pt>
    <dgm:pt modelId="{FDB6D5C0-0ED5-4B9D-9E48-126ED2C433C3}" type="pres">
      <dgm:prSet presAssocID="{CADE50C9-6A62-45AC-AF42-A90DC46A3209}" presName="linearFlow" presStyleCnt="0">
        <dgm:presLayoutVars>
          <dgm:dir/>
          <dgm:animLvl val="lvl"/>
          <dgm:resizeHandles val="exact"/>
        </dgm:presLayoutVars>
      </dgm:prSet>
      <dgm:spPr/>
      <dgm:t>
        <a:bodyPr/>
        <a:lstStyle/>
        <a:p>
          <a:pPr rtl="1"/>
          <a:endParaRPr lang="he-IL"/>
        </a:p>
      </dgm:t>
    </dgm:pt>
    <dgm:pt modelId="{CFDB6B04-AAD5-42A2-8A40-C0EC4077F01E}" type="pres">
      <dgm:prSet presAssocID="{5F712884-449D-4DB5-9953-28B7C76B95EA}" presName="composite" presStyleCnt="0"/>
      <dgm:spPr/>
    </dgm:pt>
    <dgm:pt modelId="{EF3A946E-96B3-4628-91EB-8B0A2A37DDB1}" type="pres">
      <dgm:prSet presAssocID="{5F712884-449D-4DB5-9953-28B7C76B95EA}" presName="parTx" presStyleLbl="node1" presStyleIdx="0" presStyleCnt="4">
        <dgm:presLayoutVars>
          <dgm:chMax val="0"/>
          <dgm:chPref val="0"/>
          <dgm:bulletEnabled val="1"/>
        </dgm:presLayoutVars>
      </dgm:prSet>
      <dgm:spPr/>
      <dgm:t>
        <a:bodyPr/>
        <a:lstStyle/>
        <a:p>
          <a:pPr rtl="1"/>
          <a:endParaRPr lang="he-IL"/>
        </a:p>
      </dgm:t>
    </dgm:pt>
    <dgm:pt modelId="{E252839F-D941-4E3B-BA68-AC653DAEAE4C}" type="pres">
      <dgm:prSet presAssocID="{5F712884-449D-4DB5-9953-28B7C76B95EA}" presName="parSh" presStyleLbl="node1" presStyleIdx="0" presStyleCnt="4"/>
      <dgm:spPr/>
      <dgm:t>
        <a:bodyPr/>
        <a:lstStyle/>
        <a:p>
          <a:pPr rtl="1"/>
          <a:endParaRPr lang="he-IL"/>
        </a:p>
      </dgm:t>
    </dgm:pt>
    <dgm:pt modelId="{9AFA4903-C1AC-4872-B8FC-33B461DA35FC}" type="pres">
      <dgm:prSet presAssocID="{5F712884-449D-4DB5-9953-28B7C76B95EA}" presName="desTx" presStyleLbl="fgAcc1" presStyleIdx="0" presStyleCnt="4">
        <dgm:presLayoutVars>
          <dgm:bulletEnabled val="1"/>
        </dgm:presLayoutVars>
      </dgm:prSet>
      <dgm:spPr/>
      <dgm:t>
        <a:bodyPr/>
        <a:lstStyle/>
        <a:p>
          <a:pPr rtl="1"/>
          <a:endParaRPr lang="he-IL"/>
        </a:p>
      </dgm:t>
    </dgm:pt>
    <dgm:pt modelId="{B4B2D37A-6F50-4E0F-B305-9EB4D512D773}" type="pres">
      <dgm:prSet presAssocID="{EB5FE175-6B6D-4195-A86F-6DFA96778160}" presName="sibTrans" presStyleLbl="sibTrans2D1" presStyleIdx="0" presStyleCnt="3"/>
      <dgm:spPr/>
      <dgm:t>
        <a:bodyPr/>
        <a:lstStyle/>
        <a:p>
          <a:pPr rtl="1"/>
          <a:endParaRPr lang="he-IL"/>
        </a:p>
      </dgm:t>
    </dgm:pt>
    <dgm:pt modelId="{ADE18D45-E3E4-4C40-8D6C-3AC62ACE8299}" type="pres">
      <dgm:prSet presAssocID="{EB5FE175-6B6D-4195-A86F-6DFA96778160}" presName="connTx" presStyleLbl="sibTrans2D1" presStyleIdx="0" presStyleCnt="3"/>
      <dgm:spPr/>
      <dgm:t>
        <a:bodyPr/>
        <a:lstStyle/>
        <a:p>
          <a:pPr rtl="1"/>
          <a:endParaRPr lang="he-IL"/>
        </a:p>
      </dgm:t>
    </dgm:pt>
    <dgm:pt modelId="{4D30E82E-B1D1-4836-AA5D-2AD3F6A52082}" type="pres">
      <dgm:prSet presAssocID="{981C2CD8-7E8A-4682-8B5A-A510268B34AC}" presName="composite" presStyleCnt="0"/>
      <dgm:spPr/>
    </dgm:pt>
    <dgm:pt modelId="{C084451C-3DBC-48CF-A871-B521FE90830A}" type="pres">
      <dgm:prSet presAssocID="{981C2CD8-7E8A-4682-8B5A-A510268B34AC}" presName="parTx" presStyleLbl="node1" presStyleIdx="0" presStyleCnt="4">
        <dgm:presLayoutVars>
          <dgm:chMax val="0"/>
          <dgm:chPref val="0"/>
          <dgm:bulletEnabled val="1"/>
        </dgm:presLayoutVars>
      </dgm:prSet>
      <dgm:spPr/>
      <dgm:t>
        <a:bodyPr/>
        <a:lstStyle/>
        <a:p>
          <a:pPr rtl="1"/>
          <a:endParaRPr lang="he-IL"/>
        </a:p>
      </dgm:t>
    </dgm:pt>
    <dgm:pt modelId="{B29D4F23-83F6-4C7C-9B29-72BF90EFE2CC}" type="pres">
      <dgm:prSet presAssocID="{981C2CD8-7E8A-4682-8B5A-A510268B34AC}" presName="parSh" presStyleLbl="node1" presStyleIdx="1" presStyleCnt="4"/>
      <dgm:spPr/>
      <dgm:t>
        <a:bodyPr/>
        <a:lstStyle/>
        <a:p>
          <a:pPr rtl="1"/>
          <a:endParaRPr lang="he-IL"/>
        </a:p>
      </dgm:t>
    </dgm:pt>
    <dgm:pt modelId="{032BAEB6-0FB1-4780-AF60-2EFB8C965C77}" type="pres">
      <dgm:prSet presAssocID="{981C2CD8-7E8A-4682-8B5A-A510268B34AC}" presName="desTx" presStyleLbl="fgAcc1" presStyleIdx="1" presStyleCnt="4">
        <dgm:presLayoutVars>
          <dgm:bulletEnabled val="1"/>
        </dgm:presLayoutVars>
      </dgm:prSet>
      <dgm:spPr/>
      <dgm:t>
        <a:bodyPr/>
        <a:lstStyle/>
        <a:p>
          <a:pPr rtl="1"/>
          <a:endParaRPr lang="he-IL"/>
        </a:p>
      </dgm:t>
    </dgm:pt>
    <dgm:pt modelId="{84DC82A2-8D59-472B-BE22-46F053C16CD5}" type="pres">
      <dgm:prSet presAssocID="{D7467A3A-2B78-4CDD-91C9-D96452997227}" presName="sibTrans" presStyleLbl="sibTrans2D1" presStyleIdx="1" presStyleCnt="3"/>
      <dgm:spPr/>
      <dgm:t>
        <a:bodyPr/>
        <a:lstStyle/>
        <a:p>
          <a:pPr rtl="1"/>
          <a:endParaRPr lang="he-IL"/>
        </a:p>
      </dgm:t>
    </dgm:pt>
    <dgm:pt modelId="{E38B4FCE-9678-4085-AB99-40595BD6EB1C}" type="pres">
      <dgm:prSet presAssocID="{D7467A3A-2B78-4CDD-91C9-D96452997227}" presName="connTx" presStyleLbl="sibTrans2D1" presStyleIdx="1" presStyleCnt="3"/>
      <dgm:spPr/>
      <dgm:t>
        <a:bodyPr/>
        <a:lstStyle/>
        <a:p>
          <a:pPr rtl="1"/>
          <a:endParaRPr lang="he-IL"/>
        </a:p>
      </dgm:t>
    </dgm:pt>
    <dgm:pt modelId="{A7DAE057-DF90-4B1D-8997-39328454C8BF}" type="pres">
      <dgm:prSet presAssocID="{DC2DF88C-35A0-4E30-A3E4-E002DC34F521}" presName="composite" presStyleCnt="0"/>
      <dgm:spPr/>
    </dgm:pt>
    <dgm:pt modelId="{D297B747-A2CF-41E4-A59D-391BC474F135}" type="pres">
      <dgm:prSet presAssocID="{DC2DF88C-35A0-4E30-A3E4-E002DC34F521}" presName="parTx" presStyleLbl="node1" presStyleIdx="1" presStyleCnt="4">
        <dgm:presLayoutVars>
          <dgm:chMax val="0"/>
          <dgm:chPref val="0"/>
          <dgm:bulletEnabled val="1"/>
        </dgm:presLayoutVars>
      </dgm:prSet>
      <dgm:spPr/>
      <dgm:t>
        <a:bodyPr/>
        <a:lstStyle/>
        <a:p>
          <a:pPr rtl="1"/>
          <a:endParaRPr lang="he-IL"/>
        </a:p>
      </dgm:t>
    </dgm:pt>
    <dgm:pt modelId="{ABF185BD-956E-4777-8763-980278E426BB}" type="pres">
      <dgm:prSet presAssocID="{DC2DF88C-35A0-4E30-A3E4-E002DC34F521}" presName="parSh" presStyleLbl="node1" presStyleIdx="2" presStyleCnt="4"/>
      <dgm:spPr/>
      <dgm:t>
        <a:bodyPr/>
        <a:lstStyle/>
        <a:p>
          <a:pPr rtl="1"/>
          <a:endParaRPr lang="he-IL"/>
        </a:p>
      </dgm:t>
    </dgm:pt>
    <dgm:pt modelId="{1526152F-906E-4121-A143-DD130A011105}" type="pres">
      <dgm:prSet presAssocID="{DC2DF88C-35A0-4E30-A3E4-E002DC34F521}" presName="desTx" presStyleLbl="fgAcc1" presStyleIdx="2" presStyleCnt="4">
        <dgm:presLayoutVars>
          <dgm:bulletEnabled val="1"/>
        </dgm:presLayoutVars>
      </dgm:prSet>
      <dgm:spPr/>
      <dgm:t>
        <a:bodyPr/>
        <a:lstStyle/>
        <a:p>
          <a:pPr rtl="1"/>
          <a:endParaRPr lang="he-IL"/>
        </a:p>
      </dgm:t>
    </dgm:pt>
    <dgm:pt modelId="{14AD0DAF-92D3-400A-A4E0-170D0AF84100}" type="pres">
      <dgm:prSet presAssocID="{4DFC88DE-E0F0-4976-9B83-58EADA7CE300}" presName="sibTrans" presStyleLbl="sibTrans2D1" presStyleIdx="2" presStyleCnt="3"/>
      <dgm:spPr/>
      <dgm:t>
        <a:bodyPr/>
        <a:lstStyle/>
        <a:p>
          <a:pPr rtl="1"/>
          <a:endParaRPr lang="he-IL"/>
        </a:p>
      </dgm:t>
    </dgm:pt>
    <dgm:pt modelId="{7E8F3DD0-4BD8-4C40-B882-1E8B5E423D90}" type="pres">
      <dgm:prSet presAssocID="{4DFC88DE-E0F0-4976-9B83-58EADA7CE300}" presName="connTx" presStyleLbl="sibTrans2D1" presStyleIdx="2" presStyleCnt="3"/>
      <dgm:spPr/>
      <dgm:t>
        <a:bodyPr/>
        <a:lstStyle/>
        <a:p>
          <a:pPr rtl="1"/>
          <a:endParaRPr lang="he-IL"/>
        </a:p>
      </dgm:t>
    </dgm:pt>
    <dgm:pt modelId="{680AC8C3-1F16-413E-9EEB-B70CDD39FAED}" type="pres">
      <dgm:prSet presAssocID="{F5961DD5-682B-4D21-A827-30C64679BB5F}" presName="composite" presStyleCnt="0"/>
      <dgm:spPr/>
    </dgm:pt>
    <dgm:pt modelId="{4858D85A-2D02-42C7-A50A-A4E78D4F073F}" type="pres">
      <dgm:prSet presAssocID="{F5961DD5-682B-4D21-A827-30C64679BB5F}" presName="parTx" presStyleLbl="node1" presStyleIdx="2" presStyleCnt="4">
        <dgm:presLayoutVars>
          <dgm:chMax val="0"/>
          <dgm:chPref val="0"/>
          <dgm:bulletEnabled val="1"/>
        </dgm:presLayoutVars>
      </dgm:prSet>
      <dgm:spPr/>
      <dgm:t>
        <a:bodyPr/>
        <a:lstStyle/>
        <a:p>
          <a:pPr rtl="1"/>
          <a:endParaRPr lang="he-IL"/>
        </a:p>
      </dgm:t>
    </dgm:pt>
    <dgm:pt modelId="{D685B160-AC57-41A0-95FE-636A4391B913}" type="pres">
      <dgm:prSet presAssocID="{F5961DD5-682B-4D21-A827-30C64679BB5F}" presName="parSh" presStyleLbl="node1" presStyleIdx="3" presStyleCnt="4"/>
      <dgm:spPr/>
      <dgm:t>
        <a:bodyPr/>
        <a:lstStyle/>
        <a:p>
          <a:pPr rtl="1"/>
          <a:endParaRPr lang="he-IL"/>
        </a:p>
      </dgm:t>
    </dgm:pt>
    <dgm:pt modelId="{893E387F-15C0-4F86-BCD4-13F52E420B46}" type="pres">
      <dgm:prSet presAssocID="{F5961DD5-682B-4D21-A827-30C64679BB5F}" presName="desTx" presStyleLbl="fgAcc1" presStyleIdx="3" presStyleCnt="4">
        <dgm:presLayoutVars>
          <dgm:bulletEnabled val="1"/>
        </dgm:presLayoutVars>
      </dgm:prSet>
      <dgm:spPr/>
      <dgm:t>
        <a:bodyPr/>
        <a:lstStyle/>
        <a:p>
          <a:pPr rtl="1"/>
          <a:endParaRPr lang="he-IL"/>
        </a:p>
      </dgm:t>
    </dgm:pt>
  </dgm:ptLst>
  <dgm:cxnLst>
    <dgm:cxn modelId="{C0883AEA-830B-4AD2-96BF-9E39D8362AB2}" type="presOf" srcId="{DC2DF88C-35A0-4E30-A3E4-E002DC34F521}" destId="{ABF185BD-956E-4777-8763-980278E426BB}" srcOrd="1" destOrd="0" presId="urn:microsoft.com/office/officeart/2005/8/layout/process3"/>
    <dgm:cxn modelId="{2A4D48E1-6639-4AC8-ABBF-C8A0D045AFB7}" srcId="{F5961DD5-682B-4D21-A827-30C64679BB5F}" destId="{72DB7378-4256-4528-8672-DEEF82828E57}" srcOrd="0" destOrd="0" parTransId="{97CEFC59-E261-4652-BC13-D71B45B5EC50}" sibTransId="{D0054105-F7A3-4CAE-89E2-0979360A932C}"/>
    <dgm:cxn modelId="{35283F75-A13F-7E47-81E5-E73FD08AD015}" srcId="{DC2DF88C-35A0-4E30-A3E4-E002DC34F521}" destId="{C5844A35-D1BB-9845-8375-23E4B3FF7C5C}" srcOrd="1" destOrd="0" parTransId="{768DA6FA-0F64-E049-A3E4-439D985C64AD}" sibTransId="{2F19F489-011B-3545-A4EF-EB2CE88B7272}"/>
    <dgm:cxn modelId="{73708078-FDBA-43F4-96AB-FB14C4C2602F}" srcId="{CADE50C9-6A62-45AC-AF42-A90DC46A3209}" destId="{F5961DD5-682B-4D21-A827-30C64679BB5F}" srcOrd="3" destOrd="0" parTransId="{75D73089-01C8-4BC0-90ED-CA9D1B8E3ADF}" sibTransId="{CA7ED3B0-10D1-4E2F-8BA0-8D58C22A94D0}"/>
    <dgm:cxn modelId="{654B2758-BB63-4A67-9FA8-BFB78F357825}" type="presOf" srcId="{DC2DF88C-35A0-4E30-A3E4-E002DC34F521}" destId="{D297B747-A2CF-41E4-A59D-391BC474F135}" srcOrd="0" destOrd="0" presId="urn:microsoft.com/office/officeart/2005/8/layout/process3"/>
    <dgm:cxn modelId="{7A81218D-5146-40F9-9731-5BD21503537E}" srcId="{981C2CD8-7E8A-4682-8B5A-A510268B34AC}" destId="{CF1FE966-0BB0-47ED-84B3-EC7AB055925F}" srcOrd="0" destOrd="0" parTransId="{FB956851-3BB2-4FF1-A9D6-4692FA0EFDCA}" sibTransId="{831C3CE2-0F23-433C-85CA-9D194AAC5E20}"/>
    <dgm:cxn modelId="{110EF0EC-77F8-C647-B45F-F2093FE91130}" type="presOf" srcId="{C5844A35-D1BB-9845-8375-23E4B3FF7C5C}" destId="{1526152F-906E-4121-A143-DD130A011105}" srcOrd="0" destOrd="1" presId="urn:microsoft.com/office/officeart/2005/8/layout/process3"/>
    <dgm:cxn modelId="{0B951CF4-03F7-8A4D-B5F7-8A6D380B58FF}" type="presOf" srcId="{20ACC30F-5677-C54F-8487-4A0EDC65E6CB}" destId="{9AFA4903-C1AC-4872-B8FC-33B461DA35FC}" srcOrd="0" destOrd="2" presId="urn:microsoft.com/office/officeart/2005/8/layout/process3"/>
    <dgm:cxn modelId="{762AB07F-C728-41D8-9B57-DB011D1EC3F0}" type="presOf" srcId="{DF9FD532-8B13-446E-B6A3-59BDF574BCA8}" destId="{1526152F-906E-4121-A143-DD130A011105}" srcOrd="0" destOrd="0" presId="urn:microsoft.com/office/officeart/2005/8/layout/process3"/>
    <dgm:cxn modelId="{FE3C0546-1B87-7C4C-A9EB-CCCC39FDE0EE}" srcId="{F5961DD5-682B-4D21-A827-30C64679BB5F}" destId="{D2DF5FDF-75DE-294A-9B52-94B5B4FE5E36}" srcOrd="1" destOrd="0" parTransId="{5A60935F-4A49-B141-9B73-20D2611B82D4}" sibTransId="{163E6515-A3D4-7349-8533-0914C7A29BEF}"/>
    <dgm:cxn modelId="{5BDE1DA6-E08E-43FF-BCA1-46EC3454F22A}" type="presOf" srcId="{5F712884-449D-4DB5-9953-28B7C76B95EA}" destId="{EF3A946E-96B3-4628-91EB-8B0A2A37DDB1}" srcOrd="0" destOrd="0" presId="urn:microsoft.com/office/officeart/2005/8/layout/process3"/>
    <dgm:cxn modelId="{3F4BEE9E-8D26-4AD2-ADA0-D76B4E28C08E}" type="presOf" srcId="{981C2CD8-7E8A-4682-8B5A-A510268B34AC}" destId="{C084451C-3DBC-48CF-A871-B521FE90830A}" srcOrd="0" destOrd="0" presId="urn:microsoft.com/office/officeart/2005/8/layout/process3"/>
    <dgm:cxn modelId="{549C175E-4AC6-F643-B04C-DDD4A61FE732}" type="presOf" srcId="{2144D56F-111B-6C4B-B9CB-48B71DE8C4E4}" destId="{032BAEB6-0FB1-4780-AF60-2EFB8C965C77}" srcOrd="0" destOrd="1" presId="urn:microsoft.com/office/officeart/2005/8/layout/process3"/>
    <dgm:cxn modelId="{78BB05E4-D090-BF40-8BE3-C45E6DD89E12}" srcId="{5F712884-449D-4DB5-9953-28B7C76B95EA}" destId="{20ACC30F-5677-C54F-8487-4A0EDC65E6CB}" srcOrd="2" destOrd="0" parTransId="{45CCE208-61BB-8647-8BCB-53268A1D79D7}" sibTransId="{DB69531A-2B88-3B49-8F7E-4B46F6370CBB}"/>
    <dgm:cxn modelId="{7C7C1ACA-D121-4A09-BFF4-2A57A30D871A}" type="presOf" srcId="{D7467A3A-2B78-4CDD-91C9-D96452997227}" destId="{84DC82A2-8D59-472B-BE22-46F053C16CD5}" srcOrd="0" destOrd="0" presId="urn:microsoft.com/office/officeart/2005/8/layout/process3"/>
    <dgm:cxn modelId="{37CFE086-8264-4424-B1D0-18A97A56AF66}" type="presOf" srcId="{4DFC88DE-E0F0-4976-9B83-58EADA7CE300}" destId="{14AD0DAF-92D3-400A-A4E0-170D0AF84100}" srcOrd="0" destOrd="0" presId="urn:microsoft.com/office/officeart/2005/8/layout/process3"/>
    <dgm:cxn modelId="{9197A1EF-40BA-4A00-90BC-61CBC94FE8A7}" type="presOf" srcId="{3C06DC45-D510-48CC-B9DC-C19564791119}" destId="{9AFA4903-C1AC-4872-B8FC-33B461DA35FC}" srcOrd="0" destOrd="0" presId="urn:microsoft.com/office/officeart/2005/8/layout/process3"/>
    <dgm:cxn modelId="{DEA77C24-8C33-714D-8509-B95028E227DB}" type="presOf" srcId="{EB6E38F8-16D6-AB4E-ABB5-8BF1DE541B69}" destId="{9AFA4903-C1AC-4872-B8FC-33B461DA35FC}" srcOrd="0" destOrd="1" presId="urn:microsoft.com/office/officeart/2005/8/layout/process3"/>
    <dgm:cxn modelId="{8467D175-7979-C94D-A328-9A0BF88ABA20}" type="presOf" srcId="{D2DF5FDF-75DE-294A-9B52-94B5B4FE5E36}" destId="{893E387F-15C0-4F86-BCD4-13F52E420B46}" srcOrd="0" destOrd="1" presId="urn:microsoft.com/office/officeart/2005/8/layout/process3"/>
    <dgm:cxn modelId="{63D5015B-3865-4A4B-AEB1-FBEF0DE71B9A}" srcId="{CADE50C9-6A62-45AC-AF42-A90DC46A3209}" destId="{DC2DF88C-35A0-4E30-A3E4-E002DC34F521}" srcOrd="2" destOrd="0" parTransId="{9BB88C43-2261-4EC7-A70D-463964685938}" sibTransId="{4DFC88DE-E0F0-4976-9B83-58EADA7CE300}"/>
    <dgm:cxn modelId="{2BBEA9E2-D952-154E-A157-3370B1E930D9}" srcId="{5F712884-449D-4DB5-9953-28B7C76B95EA}" destId="{EB6E38F8-16D6-AB4E-ABB5-8BF1DE541B69}" srcOrd="1" destOrd="0" parTransId="{36549A78-C82A-4D45-90BE-97EAE17B7F36}" sibTransId="{12DD3870-5649-E944-9B33-4D7BEA587EC6}"/>
    <dgm:cxn modelId="{6C7842C7-2928-4666-A7BA-454C6506C36C}" type="presOf" srcId="{4DFC88DE-E0F0-4976-9B83-58EADA7CE300}" destId="{7E8F3DD0-4BD8-4C40-B882-1E8B5E423D90}" srcOrd="1" destOrd="0" presId="urn:microsoft.com/office/officeart/2005/8/layout/process3"/>
    <dgm:cxn modelId="{AF250757-46ED-49A3-A2B4-276D1B47F666}" type="presOf" srcId="{CADE50C9-6A62-45AC-AF42-A90DC46A3209}" destId="{FDB6D5C0-0ED5-4B9D-9E48-126ED2C433C3}" srcOrd="0" destOrd="0" presId="urn:microsoft.com/office/officeart/2005/8/layout/process3"/>
    <dgm:cxn modelId="{5BBBD0A9-97DA-480E-AD44-1947C76CE5E6}" srcId="{CADE50C9-6A62-45AC-AF42-A90DC46A3209}" destId="{5F712884-449D-4DB5-9953-28B7C76B95EA}" srcOrd="0" destOrd="0" parTransId="{959B81DB-0329-4043-A334-D05EB5160B66}" sibTransId="{EB5FE175-6B6D-4195-A86F-6DFA96778160}"/>
    <dgm:cxn modelId="{4B22CCE0-873C-9B46-9C7A-922645327EC3}" srcId="{DC2DF88C-35A0-4E30-A3E4-E002DC34F521}" destId="{D16AA7D4-8318-6544-AEF9-9A4DFE065139}" srcOrd="2" destOrd="0" parTransId="{DFFD1E3D-60EE-9C4C-8731-2E643916061F}" sibTransId="{479C55C6-801A-C049-834E-8ECFE1D72B2F}"/>
    <dgm:cxn modelId="{7A63044C-EE1D-4724-9059-4496B4425527}" type="presOf" srcId="{F5961DD5-682B-4D21-A827-30C64679BB5F}" destId="{4858D85A-2D02-42C7-A50A-A4E78D4F073F}" srcOrd="0" destOrd="0" presId="urn:microsoft.com/office/officeart/2005/8/layout/process3"/>
    <dgm:cxn modelId="{1A43D1F4-2BA5-9E40-B883-4037B2AD770E}" srcId="{981C2CD8-7E8A-4682-8B5A-A510268B34AC}" destId="{EE52BD5A-9FF7-E243-9660-96D90867A212}" srcOrd="2" destOrd="0" parTransId="{718537D4-E026-EA4E-A4CF-2F61167717D4}" sibTransId="{1FA1E593-A5BF-8945-8612-C05BF856E09C}"/>
    <dgm:cxn modelId="{B2733D3B-E352-4F5C-889A-1B9ECD5F8F60}" type="presOf" srcId="{EB5FE175-6B6D-4195-A86F-6DFA96778160}" destId="{B4B2D37A-6F50-4E0F-B305-9EB4D512D773}" srcOrd="0" destOrd="0" presId="urn:microsoft.com/office/officeart/2005/8/layout/process3"/>
    <dgm:cxn modelId="{A5C9FCE5-8766-426B-B5BE-B83931DD52CA}" type="presOf" srcId="{D7467A3A-2B78-4CDD-91C9-D96452997227}" destId="{E38B4FCE-9678-4085-AB99-40595BD6EB1C}" srcOrd="1" destOrd="0" presId="urn:microsoft.com/office/officeart/2005/8/layout/process3"/>
    <dgm:cxn modelId="{AAA21622-3169-4C4E-9D38-6943B3D9FD29}" srcId="{981C2CD8-7E8A-4682-8B5A-A510268B34AC}" destId="{2144D56F-111B-6C4B-B9CB-48B71DE8C4E4}" srcOrd="1" destOrd="0" parTransId="{9954D501-1322-9D46-8C93-51897ED22780}" sibTransId="{B25FC940-8B64-5140-85D3-9DC0D0ABDE1A}"/>
    <dgm:cxn modelId="{D998B319-C072-4BF0-B5CB-2075DB30B691}" srcId="{DC2DF88C-35A0-4E30-A3E4-E002DC34F521}" destId="{DF9FD532-8B13-446E-B6A3-59BDF574BCA8}" srcOrd="0" destOrd="0" parTransId="{3A79FA23-5F3F-4F7D-B4AC-A9C282166E18}" sibTransId="{31B32A6E-6E91-4EAA-96F6-92A0035B120A}"/>
    <dgm:cxn modelId="{F188FC37-C998-4CDB-85A2-EBB389808248}" type="presOf" srcId="{981C2CD8-7E8A-4682-8B5A-A510268B34AC}" destId="{B29D4F23-83F6-4C7C-9B29-72BF90EFE2CC}" srcOrd="1" destOrd="0" presId="urn:microsoft.com/office/officeart/2005/8/layout/process3"/>
    <dgm:cxn modelId="{FC0275E1-22D2-CD44-9475-EC5E48949E50}" type="presOf" srcId="{F58BB73B-450C-EA4D-9F30-C9A10C0179FD}" destId="{893E387F-15C0-4F86-BCD4-13F52E420B46}" srcOrd="0" destOrd="2" presId="urn:microsoft.com/office/officeart/2005/8/layout/process3"/>
    <dgm:cxn modelId="{D95BF8C4-EEA0-4AAE-8693-AFAC7500B286}" srcId="{CADE50C9-6A62-45AC-AF42-A90DC46A3209}" destId="{981C2CD8-7E8A-4682-8B5A-A510268B34AC}" srcOrd="1" destOrd="0" parTransId="{1185AE54-EDEE-4D55-93F6-F7D354ED7C11}" sibTransId="{D7467A3A-2B78-4CDD-91C9-D96452997227}"/>
    <dgm:cxn modelId="{55246683-0A80-455D-B6B5-2B2736293CF2}" srcId="{5F712884-449D-4DB5-9953-28B7C76B95EA}" destId="{3C06DC45-D510-48CC-B9DC-C19564791119}" srcOrd="0" destOrd="0" parTransId="{65F5C7C6-EB25-442A-AB0B-B47F97609474}" sibTransId="{D1AB7263-DC38-4830-9C45-C1403EA8E20B}"/>
    <dgm:cxn modelId="{BB6865B8-A688-4FC4-AFAA-E66324174F02}" type="presOf" srcId="{5F712884-449D-4DB5-9953-28B7C76B95EA}" destId="{E252839F-D941-4E3B-BA68-AC653DAEAE4C}" srcOrd="1" destOrd="0" presId="urn:microsoft.com/office/officeart/2005/8/layout/process3"/>
    <dgm:cxn modelId="{461E3B8D-CDD4-4E38-A9CC-325E95F35F5C}" type="presOf" srcId="{72DB7378-4256-4528-8672-DEEF82828E57}" destId="{893E387F-15C0-4F86-BCD4-13F52E420B46}" srcOrd="0" destOrd="0" presId="urn:microsoft.com/office/officeart/2005/8/layout/process3"/>
    <dgm:cxn modelId="{47BAA679-3D6E-4A1A-91AA-9E404EE6A4CB}" type="presOf" srcId="{F5961DD5-682B-4D21-A827-30C64679BB5F}" destId="{D685B160-AC57-41A0-95FE-636A4391B913}" srcOrd="1" destOrd="0" presId="urn:microsoft.com/office/officeart/2005/8/layout/process3"/>
    <dgm:cxn modelId="{6F3BCE50-36ED-3440-A2EF-7A102095DFF5}" srcId="{F5961DD5-682B-4D21-A827-30C64679BB5F}" destId="{F58BB73B-450C-EA4D-9F30-C9A10C0179FD}" srcOrd="2" destOrd="0" parTransId="{8E6974C3-547B-3C4B-B57C-6FB8B320BDA4}" sibTransId="{D7F57770-DF31-F840-AC57-440715832E9E}"/>
    <dgm:cxn modelId="{AABA8D8C-E800-4FDC-8C5F-A5D82041D563}" type="presOf" srcId="{CF1FE966-0BB0-47ED-84B3-EC7AB055925F}" destId="{032BAEB6-0FB1-4780-AF60-2EFB8C965C77}" srcOrd="0" destOrd="0" presId="urn:microsoft.com/office/officeart/2005/8/layout/process3"/>
    <dgm:cxn modelId="{E9BCFB1B-6F52-DB4B-8D0D-801A5AA90BD4}" type="presOf" srcId="{EE52BD5A-9FF7-E243-9660-96D90867A212}" destId="{032BAEB6-0FB1-4780-AF60-2EFB8C965C77}" srcOrd="0" destOrd="2" presId="urn:microsoft.com/office/officeart/2005/8/layout/process3"/>
    <dgm:cxn modelId="{8D099E40-56E1-1F4E-A822-065245F9D39C}" type="presOf" srcId="{D16AA7D4-8318-6544-AEF9-9A4DFE065139}" destId="{1526152F-906E-4121-A143-DD130A011105}" srcOrd="0" destOrd="2" presId="urn:microsoft.com/office/officeart/2005/8/layout/process3"/>
    <dgm:cxn modelId="{93006ACD-B004-4B1F-B0D0-6C85222A28DE}" type="presOf" srcId="{EB5FE175-6B6D-4195-A86F-6DFA96778160}" destId="{ADE18D45-E3E4-4C40-8D6C-3AC62ACE8299}" srcOrd="1" destOrd="0" presId="urn:microsoft.com/office/officeart/2005/8/layout/process3"/>
    <dgm:cxn modelId="{2B1E6CD2-9E99-4BF4-91F4-6569897959CC}" type="presParOf" srcId="{FDB6D5C0-0ED5-4B9D-9E48-126ED2C433C3}" destId="{CFDB6B04-AAD5-42A2-8A40-C0EC4077F01E}" srcOrd="0" destOrd="0" presId="urn:microsoft.com/office/officeart/2005/8/layout/process3"/>
    <dgm:cxn modelId="{1E36B744-698A-4110-8366-45A5C14FAB2F}" type="presParOf" srcId="{CFDB6B04-AAD5-42A2-8A40-C0EC4077F01E}" destId="{EF3A946E-96B3-4628-91EB-8B0A2A37DDB1}" srcOrd="0" destOrd="0" presId="urn:microsoft.com/office/officeart/2005/8/layout/process3"/>
    <dgm:cxn modelId="{A8E72DFA-2E76-423D-B051-4B4AE1F43988}" type="presParOf" srcId="{CFDB6B04-AAD5-42A2-8A40-C0EC4077F01E}" destId="{E252839F-D941-4E3B-BA68-AC653DAEAE4C}" srcOrd="1" destOrd="0" presId="urn:microsoft.com/office/officeart/2005/8/layout/process3"/>
    <dgm:cxn modelId="{C743754D-872F-4CB7-98AB-907F3F8DF9A9}" type="presParOf" srcId="{CFDB6B04-AAD5-42A2-8A40-C0EC4077F01E}" destId="{9AFA4903-C1AC-4872-B8FC-33B461DA35FC}" srcOrd="2" destOrd="0" presId="urn:microsoft.com/office/officeart/2005/8/layout/process3"/>
    <dgm:cxn modelId="{3ACFCAB8-326A-415A-9D3E-264698501C9F}" type="presParOf" srcId="{FDB6D5C0-0ED5-4B9D-9E48-126ED2C433C3}" destId="{B4B2D37A-6F50-4E0F-B305-9EB4D512D773}" srcOrd="1" destOrd="0" presId="urn:microsoft.com/office/officeart/2005/8/layout/process3"/>
    <dgm:cxn modelId="{4CA85728-BF05-4EA0-AC81-26EEF58DACD1}" type="presParOf" srcId="{B4B2D37A-6F50-4E0F-B305-9EB4D512D773}" destId="{ADE18D45-E3E4-4C40-8D6C-3AC62ACE8299}" srcOrd="0" destOrd="0" presId="urn:microsoft.com/office/officeart/2005/8/layout/process3"/>
    <dgm:cxn modelId="{B7963F07-84FF-4AB4-85F0-AEA6E7572C23}" type="presParOf" srcId="{FDB6D5C0-0ED5-4B9D-9E48-126ED2C433C3}" destId="{4D30E82E-B1D1-4836-AA5D-2AD3F6A52082}" srcOrd="2" destOrd="0" presId="urn:microsoft.com/office/officeart/2005/8/layout/process3"/>
    <dgm:cxn modelId="{8AD50803-D73D-48EA-A1D7-A97D4337B166}" type="presParOf" srcId="{4D30E82E-B1D1-4836-AA5D-2AD3F6A52082}" destId="{C084451C-3DBC-48CF-A871-B521FE90830A}" srcOrd="0" destOrd="0" presId="urn:microsoft.com/office/officeart/2005/8/layout/process3"/>
    <dgm:cxn modelId="{AEA58724-A211-4DEF-A1A2-6D535F31212A}" type="presParOf" srcId="{4D30E82E-B1D1-4836-AA5D-2AD3F6A52082}" destId="{B29D4F23-83F6-4C7C-9B29-72BF90EFE2CC}" srcOrd="1" destOrd="0" presId="urn:microsoft.com/office/officeart/2005/8/layout/process3"/>
    <dgm:cxn modelId="{A4F0F5F4-B969-4CF0-ABDB-3EB68E784446}" type="presParOf" srcId="{4D30E82E-B1D1-4836-AA5D-2AD3F6A52082}" destId="{032BAEB6-0FB1-4780-AF60-2EFB8C965C77}" srcOrd="2" destOrd="0" presId="urn:microsoft.com/office/officeart/2005/8/layout/process3"/>
    <dgm:cxn modelId="{6D9E19E4-6D00-48A3-A816-3A0A4C255CFD}" type="presParOf" srcId="{FDB6D5C0-0ED5-4B9D-9E48-126ED2C433C3}" destId="{84DC82A2-8D59-472B-BE22-46F053C16CD5}" srcOrd="3" destOrd="0" presId="urn:microsoft.com/office/officeart/2005/8/layout/process3"/>
    <dgm:cxn modelId="{75C033CD-1209-4B0E-A244-CCC6C5DA69E7}" type="presParOf" srcId="{84DC82A2-8D59-472B-BE22-46F053C16CD5}" destId="{E38B4FCE-9678-4085-AB99-40595BD6EB1C}" srcOrd="0" destOrd="0" presId="urn:microsoft.com/office/officeart/2005/8/layout/process3"/>
    <dgm:cxn modelId="{49EDC91B-50FF-4365-926C-F2278594A3F7}" type="presParOf" srcId="{FDB6D5C0-0ED5-4B9D-9E48-126ED2C433C3}" destId="{A7DAE057-DF90-4B1D-8997-39328454C8BF}" srcOrd="4" destOrd="0" presId="urn:microsoft.com/office/officeart/2005/8/layout/process3"/>
    <dgm:cxn modelId="{8DCC3BCF-5F21-459E-BFF8-E61E04BC6115}" type="presParOf" srcId="{A7DAE057-DF90-4B1D-8997-39328454C8BF}" destId="{D297B747-A2CF-41E4-A59D-391BC474F135}" srcOrd="0" destOrd="0" presId="urn:microsoft.com/office/officeart/2005/8/layout/process3"/>
    <dgm:cxn modelId="{45F2F7F4-A821-41D8-97FE-1BCC41637512}" type="presParOf" srcId="{A7DAE057-DF90-4B1D-8997-39328454C8BF}" destId="{ABF185BD-956E-4777-8763-980278E426BB}" srcOrd="1" destOrd="0" presId="urn:microsoft.com/office/officeart/2005/8/layout/process3"/>
    <dgm:cxn modelId="{9E83D103-F9A6-4857-9AB9-FDE9BD76651D}" type="presParOf" srcId="{A7DAE057-DF90-4B1D-8997-39328454C8BF}" destId="{1526152F-906E-4121-A143-DD130A011105}" srcOrd="2" destOrd="0" presId="urn:microsoft.com/office/officeart/2005/8/layout/process3"/>
    <dgm:cxn modelId="{C50C89FF-10B7-474B-BADA-AE4B0B2B514D}" type="presParOf" srcId="{FDB6D5C0-0ED5-4B9D-9E48-126ED2C433C3}" destId="{14AD0DAF-92D3-400A-A4E0-170D0AF84100}" srcOrd="5" destOrd="0" presId="urn:microsoft.com/office/officeart/2005/8/layout/process3"/>
    <dgm:cxn modelId="{54D0F3B8-77BF-44DC-AE21-DFB3C93FE638}" type="presParOf" srcId="{14AD0DAF-92D3-400A-A4E0-170D0AF84100}" destId="{7E8F3DD0-4BD8-4C40-B882-1E8B5E423D90}" srcOrd="0" destOrd="0" presId="urn:microsoft.com/office/officeart/2005/8/layout/process3"/>
    <dgm:cxn modelId="{10ADB078-339C-42F4-B8CA-BDC61A653524}" type="presParOf" srcId="{FDB6D5C0-0ED5-4B9D-9E48-126ED2C433C3}" destId="{680AC8C3-1F16-413E-9EEB-B70CDD39FAED}" srcOrd="6" destOrd="0" presId="urn:microsoft.com/office/officeart/2005/8/layout/process3"/>
    <dgm:cxn modelId="{2D04AC6E-42B8-4A44-93E8-A5CE9BC4015F}" type="presParOf" srcId="{680AC8C3-1F16-413E-9EEB-B70CDD39FAED}" destId="{4858D85A-2D02-42C7-A50A-A4E78D4F073F}" srcOrd="0" destOrd="0" presId="urn:microsoft.com/office/officeart/2005/8/layout/process3"/>
    <dgm:cxn modelId="{79892CE0-795A-43FE-8EA3-4125BC575FCA}" type="presParOf" srcId="{680AC8C3-1F16-413E-9EEB-B70CDD39FAED}" destId="{D685B160-AC57-41A0-95FE-636A4391B913}" srcOrd="1" destOrd="0" presId="urn:microsoft.com/office/officeart/2005/8/layout/process3"/>
    <dgm:cxn modelId="{731CA2C0-3CE3-4192-9DF8-D7B7B3113BC5}" type="presParOf" srcId="{680AC8C3-1F16-413E-9EEB-B70CDD39FAED}" destId="{893E387F-15C0-4F86-BCD4-13F52E420B46}"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2839F-D941-4E3B-BA68-AC653DAEAE4C}">
      <dsp:nvSpPr>
        <dsp:cNvPr id="0" name=""/>
        <dsp:cNvSpPr/>
      </dsp:nvSpPr>
      <dsp:spPr>
        <a:xfrm>
          <a:off x="1328" y="1229850"/>
          <a:ext cx="1669286" cy="648000"/>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57150" numCol="1" spcCol="1270" anchor="t" anchorCtr="0">
          <a:noAutofit/>
        </a:bodyPr>
        <a:lstStyle/>
        <a:p>
          <a:pPr lvl="0" algn="l" defTabSz="666750">
            <a:lnSpc>
              <a:spcPct val="90000"/>
            </a:lnSpc>
            <a:spcBef>
              <a:spcPct val="0"/>
            </a:spcBef>
            <a:spcAft>
              <a:spcPct val="35000"/>
            </a:spcAft>
          </a:pPr>
          <a:r>
            <a:rPr lang="en-US" sz="1500" kern="1200" dirty="0"/>
            <a:t>Step 1</a:t>
          </a:r>
        </a:p>
      </dsp:txBody>
      <dsp:txXfrm>
        <a:off x="1328" y="1229850"/>
        <a:ext cx="1669286" cy="432000"/>
      </dsp:txXfrm>
    </dsp:sp>
    <dsp:sp modelId="{9AFA4903-C1AC-4872-B8FC-33B461DA35FC}">
      <dsp:nvSpPr>
        <dsp:cNvPr id="0" name=""/>
        <dsp:cNvSpPr/>
      </dsp:nvSpPr>
      <dsp:spPr>
        <a:xfrm>
          <a:off x="343230" y="1661850"/>
          <a:ext cx="1669286" cy="1566000"/>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r>
            <a:rPr lang="en-US" sz="1500" kern="1200" dirty="0"/>
            <a:t>Initial data Preparation and setup </a:t>
          </a:r>
        </a:p>
        <a:p>
          <a:pPr marL="114300" lvl="1" indent="-114300" algn="l" defTabSz="666750" rtl="0">
            <a:lnSpc>
              <a:spcPct val="90000"/>
            </a:lnSpc>
            <a:spcBef>
              <a:spcPct val="0"/>
            </a:spcBef>
            <a:spcAft>
              <a:spcPct val="15000"/>
            </a:spcAft>
            <a:buFont typeface="Arial" panose="020B0604020202020204" pitchFamily="34" charset="0"/>
            <a:buChar char="••"/>
          </a:pPr>
          <a:endParaRPr lang="en-US" sz="1500" kern="1200" dirty="0"/>
        </a:p>
        <a:p>
          <a:pPr marL="114300" lvl="1" indent="-114300" algn="l" defTabSz="666750" rtl="0">
            <a:lnSpc>
              <a:spcPct val="90000"/>
            </a:lnSpc>
            <a:spcBef>
              <a:spcPct val="0"/>
            </a:spcBef>
            <a:spcAft>
              <a:spcPct val="15000"/>
            </a:spcAft>
            <a:buFont typeface="Arial" panose="020B0604020202020204" pitchFamily="34" charset="0"/>
            <a:buChar char="••"/>
          </a:pPr>
          <a:r>
            <a:rPr lang="en-US" sz="1500" kern="1200" dirty="0"/>
            <a:t>(</a:t>
          </a:r>
          <a:r>
            <a:rPr lang="en-US" sz="1500" kern="1200" dirty="0">
              <a:hlinkClick xmlns:r="http://schemas.openxmlformats.org/officeDocument/2006/relationships" r:id="rId1"/>
            </a:rPr>
            <a:t>composition grid tool</a:t>
          </a:r>
          <a:r>
            <a:rPr lang="en-US" sz="1500" kern="1200" dirty="0"/>
            <a:t>)</a:t>
          </a:r>
        </a:p>
      </dsp:txBody>
      <dsp:txXfrm>
        <a:off x="389097" y="1707717"/>
        <a:ext cx="1577552" cy="1474266"/>
      </dsp:txXfrm>
    </dsp:sp>
    <dsp:sp modelId="{B4B2D37A-6F50-4E0F-B305-9EB4D512D773}">
      <dsp:nvSpPr>
        <dsp:cNvPr id="0" name=""/>
        <dsp:cNvSpPr/>
      </dsp:nvSpPr>
      <dsp:spPr>
        <a:xfrm>
          <a:off x="1923672" y="1238047"/>
          <a:ext cx="536482" cy="415604"/>
        </a:xfrm>
        <a:prstGeom prst="righ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1923672" y="1321168"/>
        <a:ext cx="411801" cy="249362"/>
      </dsp:txXfrm>
    </dsp:sp>
    <dsp:sp modelId="{B29D4F23-83F6-4C7C-9B29-72BF90EFE2CC}">
      <dsp:nvSpPr>
        <dsp:cNvPr id="0" name=""/>
        <dsp:cNvSpPr/>
      </dsp:nvSpPr>
      <dsp:spPr>
        <a:xfrm>
          <a:off x="2682846" y="1229850"/>
          <a:ext cx="1669286" cy="648000"/>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57150" numCol="1" spcCol="1270" anchor="t" anchorCtr="0">
          <a:noAutofit/>
        </a:bodyPr>
        <a:lstStyle/>
        <a:p>
          <a:pPr lvl="0" algn="l" defTabSz="666750">
            <a:lnSpc>
              <a:spcPct val="90000"/>
            </a:lnSpc>
            <a:spcBef>
              <a:spcPct val="0"/>
            </a:spcBef>
            <a:spcAft>
              <a:spcPct val="35000"/>
            </a:spcAft>
          </a:pPr>
          <a:r>
            <a:rPr lang="en-US" sz="1500" kern="1200" dirty="0"/>
            <a:t>Step 2</a:t>
          </a:r>
        </a:p>
      </dsp:txBody>
      <dsp:txXfrm>
        <a:off x="2682846" y="1229850"/>
        <a:ext cx="1669286" cy="432000"/>
      </dsp:txXfrm>
    </dsp:sp>
    <dsp:sp modelId="{032BAEB6-0FB1-4780-AF60-2EFB8C965C77}">
      <dsp:nvSpPr>
        <dsp:cNvPr id="0" name=""/>
        <dsp:cNvSpPr/>
      </dsp:nvSpPr>
      <dsp:spPr>
        <a:xfrm>
          <a:off x="3024748" y="1661850"/>
          <a:ext cx="1669286" cy="1566000"/>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Membrane preparation</a:t>
          </a:r>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a:t>(GROMACS)</a:t>
          </a:r>
        </a:p>
      </dsp:txBody>
      <dsp:txXfrm>
        <a:off x="3070615" y="1707717"/>
        <a:ext cx="1577552" cy="1474266"/>
      </dsp:txXfrm>
    </dsp:sp>
    <dsp:sp modelId="{84DC82A2-8D59-472B-BE22-46F053C16CD5}">
      <dsp:nvSpPr>
        <dsp:cNvPr id="0" name=""/>
        <dsp:cNvSpPr/>
      </dsp:nvSpPr>
      <dsp:spPr>
        <a:xfrm>
          <a:off x="4605191" y="1238047"/>
          <a:ext cx="536482" cy="415604"/>
        </a:xfrm>
        <a:prstGeom prst="righ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4605191" y="1321168"/>
        <a:ext cx="411801" cy="249362"/>
      </dsp:txXfrm>
    </dsp:sp>
    <dsp:sp modelId="{ABF185BD-956E-4777-8763-980278E426BB}">
      <dsp:nvSpPr>
        <dsp:cNvPr id="0" name=""/>
        <dsp:cNvSpPr/>
      </dsp:nvSpPr>
      <dsp:spPr>
        <a:xfrm>
          <a:off x="5364364" y="1229850"/>
          <a:ext cx="1669286" cy="648000"/>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57150" numCol="1" spcCol="1270" anchor="t" anchorCtr="0">
          <a:noAutofit/>
        </a:bodyPr>
        <a:lstStyle/>
        <a:p>
          <a:pPr lvl="0" algn="l" defTabSz="666750">
            <a:lnSpc>
              <a:spcPct val="90000"/>
            </a:lnSpc>
            <a:spcBef>
              <a:spcPct val="0"/>
            </a:spcBef>
            <a:spcAft>
              <a:spcPct val="35000"/>
            </a:spcAft>
          </a:pPr>
          <a:r>
            <a:rPr lang="en-US" sz="1500" kern="1200" dirty="0"/>
            <a:t>Step 3</a:t>
          </a:r>
        </a:p>
      </dsp:txBody>
      <dsp:txXfrm>
        <a:off x="5364364" y="1229850"/>
        <a:ext cx="1669286" cy="432000"/>
      </dsp:txXfrm>
    </dsp:sp>
    <dsp:sp modelId="{1526152F-906E-4121-A143-DD130A011105}">
      <dsp:nvSpPr>
        <dsp:cNvPr id="0" name=""/>
        <dsp:cNvSpPr/>
      </dsp:nvSpPr>
      <dsp:spPr>
        <a:xfrm>
          <a:off x="5706266" y="1661850"/>
          <a:ext cx="1669286" cy="1566000"/>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Molecular dynamics simulation</a:t>
          </a:r>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a:t>(GROMACS + AWS)</a:t>
          </a:r>
        </a:p>
      </dsp:txBody>
      <dsp:txXfrm>
        <a:off x="5752133" y="1707717"/>
        <a:ext cx="1577552" cy="1474266"/>
      </dsp:txXfrm>
    </dsp:sp>
    <dsp:sp modelId="{14AD0DAF-92D3-400A-A4E0-170D0AF84100}">
      <dsp:nvSpPr>
        <dsp:cNvPr id="0" name=""/>
        <dsp:cNvSpPr/>
      </dsp:nvSpPr>
      <dsp:spPr>
        <a:xfrm>
          <a:off x="7286709" y="1238047"/>
          <a:ext cx="536482" cy="415604"/>
        </a:xfrm>
        <a:prstGeom prst="righ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7286709" y="1321168"/>
        <a:ext cx="411801" cy="249362"/>
      </dsp:txXfrm>
    </dsp:sp>
    <dsp:sp modelId="{D685B160-AC57-41A0-95FE-636A4391B913}">
      <dsp:nvSpPr>
        <dsp:cNvPr id="0" name=""/>
        <dsp:cNvSpPr/>
      </dsp:nvSpPr>
      <dsp:spPr>
        <a:xfrm>
          <a:off x="8045882" y="1229850"/>
          <a:ext cx="1669286" cy="648000"/>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57150" numCol="1" spcCol="1270" anchor="t" anchorCtr="0">
          <a:noAutofit/>
        </a:bodyPr>
        <a:lstStyle/>
        <a:p>
          <a:pPr lvl="0" algn="l" defTabSz="666750">
            <a:lnSpc>
              <a:spcPct val="90000"/>
            </a:lnSpc>
            <a:spcBef>
              <a:spcPct val="0"/>
            </a:spcBef>
            <a:spcAft>
              <a:spcPct val="35000"/>
            </a:spcAft>
          </a:pPr>
          <a:r>
            <a:rPr lang="en-US" sz="1500" kern="1200" dirty="0"/>
            <a:t>Step 4</a:t>
          </a:r>
        </a:p>
      </dsp:txBody>
      <dsp:txXfrm>
        <a:off x="8045882" y="1229850"/>
        <a:ext cx="1669286" cy="432000"/>
      </dsp:txXfrm>
    </dsp:sp>
    <dsp:sp modelId="{893E387F-15C0-4F86-BCD4-13F52E420B46}">
      <dsp:nvSpPr>
        <dsp:cNvPr id="0" name=""/>
        <dsp:cNvSpPr/>
      </dsp:nvSpPr>
      <dsp:spPr>
        <a:xfrm>
          <a:off x="8387784" y="1661850"/>
          <a:ext cx="1669286" cy="1566000"/>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Data analysis</a:t>
          </a:r>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a:t>(GROMACS, </a:t>
          </a:r>
          <a:r>
            <a:rPr lang="en-US" sz="1500" kern="1200" dirty="0">
              <a:hlinkClick xmlns:r="http://schemas.openxmlformats.org/officeDocument/2006/relationships" r:id="rId2"/>
            </a:rPr>
            <a:t>memly</a:t>
          </a:r>
          <a:r>
            <a:rPr lang="en-US" sz="1500" kern="1200" dirty="0"/>
            <a:t>, lipy)</a:t>
          </a:r>
        </a:p>
      </dsp:txBody>
      <dsp:txXfrm>
        <a:off x="8433651" y="1707717"/>
        <a:ext cx="1577552" cy="1474266"/>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475077-A074-4E8C-B45E-964494945228}" type="datetimeFigureOut">
              <a:rPr lang="en-US"/>
              <a:t>4/13/2023</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E4C80B-8910-445E-8D30-7A590951118B}" type="slidenum">
              <a:rPr/>
              <a:t>‹#›</a:t>
            </a:fld>
            <a:endParaRPr dirty="0"/>
          </a:p>
        </p:txBody>
      </p:sp>
    </p:spTree>
    <p:extLst>
      <p:ext uri="{BB962C8B-B14F-4D97-AF65-F5344CB8AC3E}">
        <p14:creationId xmlns:p14="http://schemas.microsoft.com/office/powerpoint/2010/main" val="1621254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B48A4-4B96-49F4-8C25-4C9D06114B2C}" type="datetimeFigureOut">
              <a:rPr lang="en-US"/>
              <a:t>4/13/2023</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81F1E7-4EFD-4BFF-B438-FCD52FD36B17}" type="slidenum">
              <a:rPr/>
              <a:t>‹#›</a:t>
            </a:fld>
            <a:endParaRPr dirty="0"/>
          </a:p>
        </p:txBody>
      </p:sp>
    </p:spTree>
    <p:extLst>
      <p:ext uri="{BB962C8B-B14F-4D97-AF65-F5344CB8AC3E}">
        <p14:creationId xmlns:p14="http://schemas.microsoft.com/office/powerpoint/2010/main" val="473561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all of the steps used in completing</a:t>
            </a:r>
            <a:r>
              <a:rPr lang="en-US" baseline="0" dirty="0"/>
              <a:t> your experiment.</a:t>
            </a:r>
          </a:p>
          <a:p>
            <a:r>
              <a:rPr lang="en-US" baseline="0" dirty="0"/>
              <a:t>Remember to number your steps.</a:t>
            </a:r>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6</a:t>
            </a:fld>
            <a:endParaRPr lang="en-US" dirty="0"/>
          </a:p>
        </p:txBody>
      </p:sp>
    </p:spTree>
    <p:extLst>
      <p:ext uri="{BB962C8B-B14F-4D97-AF65-F5344CB8AC3E}">
        <p14:creationId xmlns:p14="http://schemas.microsoft.com/office/powerpoint/2010/main" val="41677362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ltGray">
          <a:xfrm>
            <a:off x="0" y="4572000"/>
            <a:ext cx="121920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609600" y="4740333"/>
            <a:ext cx="10972800" cy="1263534"/>
          </a:xfrm>
        </p:spPr>
        <p:txBody>
          <a:bodyPr anchor="ctr">
            <a:normAutofit/>
          </a:bodyPr>
          <a:lstStyle>
            <a:lvl1pPr algn="l">
              <a:defRPr sz="5800"/>
            </a:lvl1pPr>
          </a:lstStyle>
          <a:p>
            <a:r>
              <a:rPr lang="en-US"/>
              <a:t>Click to edit Master title style</a:t>
            </a:r>
            <a:endParaRPr dirty="0"/>
          </a:p>
        </p:txBody>
      </p:sp>
      <p:cxnSp>
        <p:nvCxnSpPr>
          <p:cNvPr id="8" name="Straight Connector 7"/>
          <p:cNvCxnSpPr/>
          <p:nvPr/>
        </p:nvCxnSpPr>
        <p:spPr>
          <a:xfrm>
            <a:off x="0" y="62103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609600" y="6286500"/>
            <a:ext cx="10972800" cy="457200"/>
          </a:xfrm>
        </p:spPr>
        <p:txBody>
          <a:bodyPr anchor="ctr">
            <a:normAutofit/>
          </a:bodyPr>
          <a:lstStyle>
            <a:lvl1pPr marL="0" indent="0" algn="l">
              <a:spcBef>
                <a:spcPts val="0"/>
              </a:spcBef>
              <a:buNone/>
              <a:defRPr sz="1800">
                <a:solidFill>
                  <a:schemeClr val="tx1">
                    <a:lumMod val="50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dirty="0"/>
          </a:p>
        </p:txBody>
      </p:sp>
      <p:pic>
        <p:nvPicPr>
          <p:cNvPr id="9" name="Picture 8" descr="Closeup of test tube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24" y="0"/>
            <a:ext cx="12188952" cy="4571999"/>
          </a:xfrm>
          <a:prstGeom prst="rect">
            <a:avLst/>
          </a:prstGeom>
        </p:spPr>
      </p:pic>
    </p:spTree>
    <p:extLst>
      <p:ext uri="{BB962C8B-B14F-4D97-AF65-F5344CB8AC3E}">
        <p14:creationId xmlns:p14="http://schemas.microsoft.com/office/powerpoint/2010/main" val="153116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3"/>
          <p:cNvSpPr>
            <a:spLocks noGrp="1"/>
          </p:cNvSpPr>
          <p:nvPr>
            <p:ph type="sldNum" sz="quarter" idx="12"/>
          </p:nvPr>
        </p:nvSpPr>
        <p:spPr/>
        <p:txBody>
          <a:bodyPr/>
          <a:lstStyle/>
          <a:p>
            <a:fld id="{5F4C9F40-B079-4B71-A627-7266DFEA7F03}" type="slidenum">
              <a:rPr/>
              <a:t>‹#›</a:t>
            </a:fld>
            <a:endParaRPr dirty="0"/>
          </a:p>
        </p:txBody>
      </p:sp>
      <p:sp>
        <p:nvSpPr>
          <p:cNvPr id="5" name="Footer Placeholder 4"/>
          <p:cNvSpPr>
            <a:spLocks noGrp="1"/>
          </p:cNvSpPr>
          <p:nvPr>
            <p:ph type="ftr" sz="quarter" idx="11"/>
          </p:nvPr>
        </p:nvSpPr>
        <p:spPr/>
        <p:txBody>
          <a:bodyPr/>
          <a:lstStyle/>
          <a:p>
            <a:endParaRPr dirty="0"/>
          </a:p>
        </p:txBody>
      </p:sp>
      <p:sp>
        <p:nvSpPr>
          <p:cNvPr id="4" name="Date Placeholder 5"/>
          <p:cNvSpPr>
            <a:spLocks noGrp="1"/>
          </p:cNvSpPr>
          <p:nvPr>
            <p:ph type="dt" sz="half" idx="10"/>
          </p:nvPr>
        </p:nvSpPr>
        <p:spPr/>
        <p:txBody>
          <a:bodyPr/>
          <a:lstStyle/>
          <a:p>
            <a:fld id="{0402902D-A5F5-4D7D-AAA7-32469BA0BC4D}" type="datetimeFigureOut">
              <a:rPr lang="en-US"/>
              <a:t>4/13/2023</a:t>
            </a:fld>
            <a:endParaRPr dirty="0"/>
          </a:p>
        </p:txBody>
      </p:sp>
    </p:spTree>
    <p:extLst>
      <p:ext uri="{BB962C8B-B14F-4D97-AF65-F5344CB8AC3E}">
        <p14:creationId xmlns:p14="http://schemas.microsoft.com/office/powerpoint/2010/main" val="322155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a:off x="9310254" y="0"/>
            <a:ext cx="288174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8" name="Straight Connector 7"/>
          <p:cNvCxnSpPr/>
          <p:nvPr/>
        </p:nvCxnSpPr>
        <p:spPr>
          <a:xfrm flipH="1">
            <a:off x="9310254"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486900" y="685800"/>
            <a:ext cx="2324100" cy="5486399"/>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685800"/>
            <a:ext cx="8105775" cy="54863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3"/>
          <p:cNvSpPr>
            <a:spLocks noGrp="1"/>
          </p:cNvSpPr>
          <p:nvPr>
            <p:ph type="sldNum" sz="quarter" idx="12"/>
          </p:nvPr>
        </p:nvSpPr>
        <p:spPr/>
        <p:txBody>
          <a:bodyPr/>
          <a:lstStyle/>
          <a:p>
            <a:fld id="{5F4C9F40-B079-4B71-A627-7266DFEA7F03}" type="slidenum">
              <a:rPr/>
              <a:t>‹#›</a:t>
            </a:fld>
            <a:endParaRPr dirty="0"/>
          </a:p>
        </p:txBody>
      </p:sp>
      <p:sp>
        <p:nvSpPr>
          <p:cNvPr id="5" name="Footer Placeholder 4"/>
          <p:cNvSpPr>
            <a:spLocks noGrp="1"/>
          </p:cNvSpPr>
          <p:nvPr>
            <p:ph type="ftr" sz="quarter" idx="11"/>
          </p:nvPr>
        </p:nvSpPr>
        <p:spPr/>
        <p:txBody>
          <a:bodyPr/>
          <a:lstStyle/>
          <a:p>
            <a:endParaRPr dirty="0"/>
          </a:p>
        </p:txBody>
      </p:sp>
      <p:sp>
        <p:nvSpPr>
          <p:cNvPr id="4" name="Date Placeholder 5"/>
          <p:cNvSpPr>
            <a:spLocks noGrp="1"/>
          </p:cNvSpPr>
          <p:nvPr>
            <p:ph type="dt" sz="half" idx="10"/>
          </p:nvPr>
        </p:nvSpPr>
        <p:spPr/>
        <p:txBody>
          <a:bodyPr/>
          <a:lstStyle/>
          <a:p>
            <a:fld id="{0402902D-A5F5-4D7D-AAA7-32469BA0BC4D}" type="datetimeFigureOut">
              <a:rPr lang="en-US"/>
              <a:t>4/13/2023</a:t>
            </a:fld>
            <a:endParaRPr dirty="0"/>
          </a:p>
        </p:txBody>
      </p:sp>
    </p:spTree>
    <p:extLst>
      <p:ext uri="{BB962C8B-B14F-4D97-AF65-F5344CB8AC3E}">
        <p14:creationId xmlns:p14="http://schemas.microsoft.com/office/powerpoint/2010/main" val="86264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3"/>
          <p:cNvSpPr>
            <a:spLocks noGrp="1"/>
          </p:cNvSpPr>
          <p:nvPr>
            <p:ph type="sldNum" sz="quarter" idx="12"/>
          </p:nvPr>
        </p:nvSpPr>
        <p:spPr/>
        <p:txBody>
          <a:bodyPr/>
          <a:lstStyle/>
          <a:p>
            <a:fld id="{5F4C9F40-B079-4B71-A627-7266DFEA7F03}" type="slidenum">
              <a:rPr/>
              <a:t>‹#›</a:t>
            </a:fld>
            <a:endParaRPr dirty="0"/>
          </a:p>
        </p:txBody>
      </p:sp>
      <p:sp>
        <p:nvSpPr>
          <p:cNvPr id="5" name="Footer Placeholder 4"/>
          <p:cNvSpPr>
            <a:spLocks noGrp="1"/>
          </p:cNvSpPr>
          <p:nvPr>
            <p:ph type="ftr" sz="quarter" idx="11"/>
          </p:nvPr>
        </p:nvSpPr>
        <p:spPr/>
        <p:txBody>
          <a:bodyPr/>
          <a:lstStyle/>
          <a:p>
            <a:endParaRPr dirty="0"/>
          </a:p>
        </p:txBody>
      </p:sp>
      <p:sp>
        <p:nvSpPr>
          <p:cNvPr id="4" name="Date Placeholder 5"/>
          <p:cNvSpPr>
            <a:spLocks noGrp="1"/>
          </p:cNvSpPr>
          <p:nvPr>
            <p:ph type="dt" sz="half" idx="10"/>
          </p:nvPr>
        </p:nvSpPr>
        <p:spPr/>
        <p:txBody>
          <a:bodyPr/>
          <a:lstStyle/>
          <a:p>
            <a:fld id="{0402902D-A5F5-4D7D-AAA7-32469BA0BC4D}" type="datetimeFigureOut">
              <a:rPr lang="en-US"/>
              <a:t>4/13/2023</a:t>
            </a:fld>
            <a:endParaRPr dirty="0"/>
          </a:p>
        </p:txBody>
      </p:sp>
    </p:spTree>
    <p:extLst>
      <p:ext uri="{BB962C8B-B14F-4D97-AF65-F5344CB8AC3E}">
        <p14:creationId xmlns:p14="http://schemas.microsoft.com/office/powerpoint/2010/main" val="225308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bwMode="ltGray">
          <a:xfrm>
            <a:off x="0" y="0"/>
            <a:ext cx="12192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609600" y="3153095"/>
            <a:ext cx="10972800" cy="2286000"/>
          </a:xfrm>
        </p:spPr>
        <p:txBody>
          <a:bodyPr anchor="b">
            <a:normAutofit/>
          </a:bodyPr>
          <a:lstStyle>
            <a:lvl1pPr>
              <a:defRPr sz="5800" b="0"/>
            </a:lvl1pPr>
          </a:lstStyle>
          <a:p>
            <a:r>
              <a:rPr lang="en-US"/>
              <a:t>Click to edit Master title style</a:t>
            </a:r>
            <a:endParaRPr/>
          </a:p>
        </p:txBody>
      </p:sp>
      <p:cxnSp>
        <p:nvCxnSpPr>
          <p:cNvPr id="8" name="Straight Connector 7"/>
          <p:cNvCxnSpPr/>
          <p:nvPr/>
        </p:nvCxnSpPr>
        <p:spPr>
          <a:xfrm>
            <a:off x="0" y="57531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603250" y="5864054"/>
            <a:ext cx="10972800" cy="450042"/>
          </a:xfrm>
        </p:spPr>
        <p:txBody>
          <a:bodyPr anchor="ctr"/>
          <a:lstStyle>
            <a:lvl1pPr marL="0" indent="0">
              <a:spcBef>
                <a:spcPts val="0"/>
              </a:spcBef>
              <a:buNone/>
              <a:defRPr sz="2000">
                <a:solidFill>
                  <a:schemeClr val="tx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3724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6800" y="1714501"/>
            <a:ext cx="4752109" cy="4457700"/>
          </a:xfrm>
        </p:spPr>
        <p:txBody>
          <a:bodyPr>
            <a:normAutofit/>
          </a:bodyPr>
          <a:lstStyle>
            <a:lvl1pPr>
              <a:spcBef>
                <a:spcPts val="20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73091" y="1714501"/>
            <a:ext cx="4752109" cy="4457700"/>
          </a:xfrm>
        </p:spPr>
        <p:txBody>
          <a:bodyPr>
            <a:normAutofit/>
          </a:bodyPr>
          <a:lstStyle>
            <a:lvl1pPr>
              <a:spcBef>
                <a:spcPts val="20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4"/>
          <p:cNvSpPr>
            <a:spLocks noGrp="1"/>
          </p:cNvSpPr>
          <p:nvPr>
            <p:ph type="sldNum" sz="quarter" idx="12"/>
          </p:nvPr>
        </p:nvSpPr>
        <p:spPr/>
        <p:txBody>
          <a:bodyPr/>
          <a:lstStyle/>
          <a:p>
            <a:fld id="{5F4C9F40-B079-4B71-A627-7266DFEA7F03}" type="slidenum">
              <a:rPr/>
              <a:t>‹#›</a:t>
            </a:fld>
            <a:endParaRPr dirty="0"/>
          </a:p>
        </p:txBody>
      </p:sp>
      <p:sp>
        <p:nvSpPr>
          <p:cNvPr id="6" name="Footer Placeholder 5"/>
          <p:cNvSpPr>
            <a:spLocks noGrp="1"/>
          </p:cNvSpPr>
          <p:nvPr>
            <p:ph type="ftr" sz="quarter" idx="11"/>
          </p:nvPr>
        </p:nvSpPr>
        <p:spPr/>
        <p:txBody>
          <a:bodyPr/>
          <a:lstStyle/>
          <a:p>
            <a:endParaRPr dirty="0"/>
          </a:p>
        </p:txBody>
      </p:sp>
      <p:sp>
        <p:nvSpPr>
          <p:cNvPr id="5" name="Date Placeholder 6"/>
          <p:cNvSpPr>
            <a:spLocks noGrp="1"/>
          </p:cNvSpPr>
          <p:nvPr>
            <p:ph type="dt" sz="half" idx="10"/>
          </p:nvPr>
        </p:nvSpPr>
        <p:spPr/>
        <p:txBody>
          <a:bodyPr/>
          <a:lstStyle/>
          <a:p>
            <a:fld id="{0402902D-A5F5-4D7D-AAA7-32469BA0BC4D}" type="datetimeFigureOut">
              <a:rPr lang="en-US"/>
              <a:t>4/13/2023</a:t>
            </a:fld>
            <a:endParaRPr dirty="0"/>
          </a:p>
        </p:txBody>
      </p:sp>
    </p:spTree>
    <p:extLst>
      <p:ext uri="{BB962C8B-B14F-4D97-AF65-F5344CB8AC3E}">
        <p14:creationId xmlns:p14="http://schemas.microsoft.com/office/powerpoint/2010/main" val="407238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6800" y="1529541"/>
            <a:ext cx="4754880" cy="811583"/>
          </a:xfrm>
        </p:spPr>
        <p:txBody>
          <a:bodyPr anchor="b"/>
          <a:lstStyle>
            <a:lvl1pPr marL="0" indent="0">
              <a:lnSpc>
                <a:spcPct val="90000"/>
              </a:lnSpc>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484692"/>
            <a:ext cx="4754880" cy="3687508"/>
          </a:xfrm>
        </p:spPr>
        <p:txBody>
          <a:bodyPr/>
          <a:lstStyle>
            <a:lvl1pPr>
              <a:spcBef>
                <a:spcPts val="2000"/>
              </a:spcBef>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70320" y="1529541"/>
            <a:ext cx="4754880" cy="811583"/>
          </a:xfrm>
        </p:spPr>
        <p:txBody>
          <a:bodyPr anchor="b"/>
          <a:lstStyle>
            <a:lvl1pPr marL="0" indent="0">
              <a:lnSpc>
                <a:spcPct val="90000"/>
              </a:lnSpc>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0320" y="2484692"/>
            <a:ext cx="4754880" cy="3687508"/>
          </a:xfrm>
        </p:spPr>
        <p:txBody>
          <a:bodyPr/>
          <a:lstStyle>
            <a:lvl1pPr>
              <a:spcBef>
                <a:spcPts val="2000"/>
              </a:spcBef>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6"/>
          <p:cNvSpPr>
            <a:spLocks noGrp="1"/>
          </p:cNvSpPr>
          <p:nvPr>
            <p:ph type="sldNum" sz="quarter" idx="12"/>
          </p:nvPr>
        </p:nvSpPr>
        <p:spPr/>
        <p:txBody>
          <a:bodyPr/>
          <a:lstStyle/>
          <a:p>
            <a:fld id="{5F4C9F40-B079-4B71-A627-7266DFEA7F03}" type="slidenum">
              <a:rPr/>
              <a:t>‹#›</a:t>
            </a:fld>
            <a:endParaRPr dirty="0"/>
          </a:p>
        </p:txBody>
      </p:sp>
      <p:sp>
        <p:nvSpPr>
          <p:cNvPr id="8" name="Footer Placeholder 7"/>
          <p:cNvSpPr>
            <a:spLocks noGrp="1"/>
          </p:cNvSpPr>
          <p:nvPr>
            <p:ph type="ftr" sz="quarter" idx="11"/>
          </p:nvPr>
        </p:nvSpPr>
        <p:spPr/>
        <p:txBody>
          <a:bodyPr/>
          <a:lstStyle/>
          <a:p>
            <a:endParaRPr dirty="0"/>
          </a:p>
        </p:txBody>
      </p:sp>
      <p:sp>
        <p:nvSpPr>
          <p:cNvPr id="7" name="Date Placeholder 8"/>
          <p:cNvSpPr>
            <a:spLocks noGrp="1"/>
          </p:cNvSpPr>
          <p:nvPr>
            <p:ph type="dt" sz="half" idx="10"/>
          </p:nvPr>
        </p:nvSpPr>
        <p:spPr/>
        <p:txBody>
          <a:bodyPr/>
          <a:lstStyle/>
          <a:p>
            <a:fld id="{0402902D-A5F5-4D7D-AAA7-32469BA0BC4D}" type="datetimeFigureOut">
              <a:rPr lang="en-US"/>
              <a:t>4/13/2023</a:t>
            </a:fld>
            <a:endParaRPr dirty="0"/>
          </a:p>
        </p:txBody>
      </p:sp>
    </p:spTree>
    <p:extLst>
      <p:ext uri="{BB962C8B-B14F-4D97-AF65-F5344CB8AC3E}">
        <p14:creationId xmlns:p14="http://schemas.microsoft.com/office/powerpoint/2010/main" val="96062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2"/>
          <p:cNvSpPr>
            <a:spLocks noGrp="1"/>
          </p:cNvSpPr>
          <p:nvPr>
            <p:ph type="sldNum" sz="quarter" idx="12"/>
          </p:nvPr>
        </p:nvSpPr>
        <p:spPr/>
        <p:txBody>
          <a:bodyPr/>
          <a:lstStyle/>
          <a:p>
            <a:fld id="{5F4C9F40-B079-4B71-A627-7266DFEA7F03}" type="slidenum">
              <a:rPr/>
              <a:t>‹#›</a:t>
            </a:fld>
            <a:endParaRPr dirty="0"/>
          </a:p>
        </p:txBody>
      </p:sp>
      <p:sp>
        <p:nvSpPr>
          <p:cNvPr id="4" name="Footer Placeholder 3"/>
          <p:cNvSpPr>
            <a:spLocks noGrp="1"/>
          </p:cNvSpPr>
          <p:nvPr>
            <p:ph type="ftr" sz="quarter" idx="11"/>
          </p:nvPr>
        </p:nvSpPr>
        <p:spPr/>
        <p:txBody>
          <a:bodyPr/>
          <a:lstStyle/>
          <a:p>
            <a:endParaRPr dirty="0"/>
          </a:p>
        </p:txBody>
      </p:sp>
      <p:sp>
        <p:nvSpPr>
          <p:cNvPr id="3" name="Date Placeholder 5"/>
          <p:cNvSpPr>
            <a:spLocks noGrp="1"/>
          </p:cNvSpPr>
          <p:nvPr>
            <p:ph type="dt" sz="half" idx="10"/>
          </p:nvPr>
        </p:nvSpPr>
        <p:spPr/>
        <p:txBody>
          <a:bodyPr/>
          <a:lstStyle/>
          <a:p>
            <a:fld id="{0402902D-A5F5-4D7D-AAA7-32469BA0BC4D}" type="datetimeFigureOut">
              <a:rPr lang="en-US"/>
              <a:t>4/13/2023</a:t>
            </a:fld>
            <a:endParaRPr dirty="0"/>
          </a:p>
        </p:txBody>
      </p:sp>
    </p:spTree>
    <p:extLst>
      <p:ext uri="{BB962C8B-B14F-4D97-AF65-F5344CB8AC3E}">
        <p14:creationId xmlns:p14="http://schemas.microsoft.com/office/powerpoint/2010/main" val="251594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p:txBody>
          <a:bodyPr/>
          <a:lstStyle/>
          <a:p>
            <a:fld id="{5F4C9F40-B079-4B71-A627-7266DFEA7F03}" type="slidenum">
              <a:rPr/>
              <a:t>‹#›</a:t>
            </a:fld>
            <a:endParaRPr dirty="0"/>
          </a:p>
        </p:txBody>
      </p:sp>
      <p:sp>
        <p:nvSpPr>
          <p:cNvPr id="3" name="Footer Placeholder 2"/>
          <p:cNvSpPr>
            <a:spLocks noGrp="1"/>
          </p:cNvSpPr>
          <p:nvPr>
            <p:ph type="ftr" sz="quarter" idx="11"/>
          </p:nvPr>
        </p:nvSpPr>
        <p:spPr/>
        <p:txBody>
          <a:bodyPr/>
          <a:lstStyle/>
          <a:p>
            <a:endParaRPr dirty="0"/>
          </a:p>
        </p:txBody>
      </p:sp>
      <p:sp>
        <p:nvSpPr>
          <p:cNvPr id="2" name="Date Placeholder 3"/>
          <p:cNvSpPr>
            <a:spLocks noGrp="1"/>
          </p:cNvSpPr>
          <p:nvPr>
            <p:ph type="dt" sz="half" idx="10"/>
          </p:nvPr>
        </p:nvSpPr>
        <p:spPr/>
        <p:txBody>
          <a:bodyPr/>
          <a:lstStyle/>
          <a:p>
            <a:fld id="{0402902D-A5F5-4D7D-AAA7-32469BA0BC4D}" type="datetimeFigureOut">
              <a:rPr lang="en-US"/>
              <a:t>4/13/2023</a:t>
            </a:fld>
            <a:endParaRPr dirty="0"/>
          </a:p>
        </p:txBody>
      </p:sp>
    </p:spTree>
    <p:extLst>
      <p:ext uri="{BB962C8B-B14F-4D97-AF65-F5344CB8AC3E}">
        <p14:creationId xmlns:p14="http://schemas.microsoft.com/office/powerpoint/2010/main" val="275633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3" name="Rectangle 12"/>
          <p:cNvSpPr/>
          <p:nvPr/>
        </p:nvSpPr>
        <p:spPr bwMode="ltGray">
          <a:xfrm>
            <a:off x="0" y="0"/>
            <a:ext cx="426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9" name="Straight Connector 8"/>
          <p:cNvCxnSpPr/>
          <p:nvPr/>
        </p:nvCxnSpPr>
        <p:spPr>
          <a:xfrm flipH="1">
            <a:off x="4267200"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0519" y="465512"/>
            <a:ext cx="3506162" cy="1600200"/>
          </a:xfrm>
        </p:spPr>
        <p:txBody>
          <a:bodyPr anchor="t">
            <a:normAutofit/>
          </a:bodyPr>
          <a:lstStyle>
            <a:lvl1pPr>
              <a:defRPr sz="2800" b="0"/>
            </a:lvl1pPr>
          </a:lstStyle>
          <a:p>
            <a:r>
              <a:rPr lang="en-US"/>
              <a:t>Click to edit Master title style</a:t>
            </a:r>
            <a:endParaRPr/>
          </a:p>
        </p:txBody>
      </p:sp>
      <p:sp>
        <p:nvSpPr>
          <p:cNvPr id="4" name="Text Placeholder 3"/>
          <p:cNvSpPr>
            <a:spLocks noGrp="1"/>
          </p:cNvSpPr>
          <p:nvPr>
            <p:ph type="body" sz="half" idx="2"/>
          </p:nvPr>
        </p:nvSpPr>
        <p:spPr>
          <a:xfrm>
            <a:off x="380519" y="3746500"/>
            <a:ext cx="3506162" cy="24257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699000" y="465513"/>
            <a:ext cx="7048500" cy="5935287"/>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00201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88">
          <p15:clr>
            <a:srgbClr val="FBAE40"/>
          </p15:clr>
        </p15:guide>
        <p15:guide id="2" orient="horz" pos="288">
          <p15:clr>
            <a:srgbClr val="FBAE40"/>
          </p15:clr>
        </p15:guide>
        <p15:guide id="3" orient="horz" pos="4032">
          <p15:clr>
            <a:srgbClr val="FBAE40"/>
          </p15:clr>
        </p15:guide>
        <p15:guide id="4" pos="29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0" y="0"/>
            <a:ext cx="426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9" name="Straight Connector 8"/>
          <p:cNvCxnSpPr/>
          <p:nvPr/>
        </p:nvCxnSpPr>
        <p:spPr>
          <a:xfrm flipH="1">
            <a:off x="4267200"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4048" y="466344"/>
            <a:ext cx="3502152" cy="1600200"/>
          </a:xfrm>
        </p:spPr>
        <p:txBody>
          <a:bodyPr anchor="t">
            <a:normAutofit/>
          </a:bodyPr>
          <a:lstStyle>
            <a:lvl1pPr>
              <a:defRPr sz="2800" b="0"/>
            </a:lvl1pPr>
          </a:lstStyle>
          <a:p>
            <a:r>
              <a:rPr lang="en-US"/>
              <a:t>Click to edit Master title style</a:t>
            </a:r>
            <a:endParaRPr dirty="0"/>
          </a:p>
        </p:txBody>
      </p:sp>
      <p:sp>
        <p:nvSpPr>
          <p:cNvPr id="4" name="Text Placeholder 3"/>
          <p:cNvSpPr>
            <a:spLocks noGrp="1"/>
          </p:cNvSpPr>
          <p:nvPr>
            <p:ph type="body" sz="half" idx="2"/>
          </p:nvPr>
        </p:nvSpPr>
        <p:spPr>
          <a:xfrm>
            <a:off x="384048" y="3749040"/>
            <a:ext cx="3502152" cy="242316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309872" y="0"/>
            <a:ext cx="7882128" cy="6858000"/>
          </a:xfrm>
        </p:spPr>
        <p:txBody>
          <a:bodyPr tIns="7315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Tree>
    <p:extLst>
      <p:ext uri="{BB962C8B-B14F-4D97-AF65-F5344CB8AC3E}">
        <p14:creationId xmlns:p14="http://schemas.microsoft.com/office/powerpoint/2010/main" val="93493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12192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Placeholder 1"/>
          <p:cNvSpPr>
            <a:spLocks noGrp="1"/>
          </p:cNvSpPr>
          <p:nvPr>
            <p:ph type="title"/>
          </p:nvPr>
        </p:nvSpPr>
        <p:spPr bwMode="auto">
          <a:xfrm>
            <a:off x="1066800" y="127000"/>
            <a:ext cx="10058400" cy="1097280"/>
          </a:xfrm>
          <a:prstGeom prst="rect">
            <a:avLst/>
          </a:prstGeom>
        </p:spPr>
        <p:txBody>
          <a:bodyPr vert="horz" lIns="91440" tIns="45720" rIns="91440" bIns="45720" rtlCol="0" anchor="ctr">
            <a:normAutofit/>
          </a:bodyPr>
          <a:lstStyle/>
          <a:p>
            <a:r>
              <a:rPr lang="en-US"/>
              <a:t>Click to edit Master title style</a:t>
            </a:r>
            <a:endParaRPr dirty="0"/>
          </a:p>
        </p:txBody>
      </p:sp>
      <p:cxnSp>
        <p:nvCxnSpPr>
          <p:cNvPr id="9" name="Straight Connector 8"/>
          <p:cNvCxnSpPr/>
          <p:nvPr/>
        </p:nvCxnSpPr>
        <p:spPr>
          <a:xfrm>
            <a:off x="0" y="13716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1066800" y="1714500"/>
            <a:ext cx="10058400" cy="4457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4"/>
          </p:nvPr>
        </p:nvSpPr>
        <p:spPr>
          <a:xfrm>
            <a:off x="85724" y="6394450"/>
            <a:ext cx="523875" cy="274320"/>
          </a:xfrm>
          <a:prstGeom prst="rect">
            <a:avLst/>
          </a:prstGeom>
        </p:spPr>
        <p:txBody>
          <a:bodyPr vert="horz" lIns="91440" tIns="45720" rIns="91440" bIns="45720" rtlCol="0" anchor="ctr"/>
          <a:lstStyle>
            <a:lvl1pPr algn="r">
              <a:defRPr sz="1200">
                <a:solidFill>
                  <a:schemeClr val="tx1">
                    <a:lumMod val="50000"/>
                  </a:schemeClr>
                </a:solidFill>
              </a:defRPr>
            </a:lvl1pPr>
          </a:lstStyle>
          <a:p>
            <a:fld id="{5F4C9F40-B079-4B71-A627-7266DFEA7F03}" type="slidenum">
              <a:rPr/>
              <a:pPr/>
              <a:t>‹#›</a:t>
            </a:fld>
            <a:endParaRPr dirty="0"/>
          </a:p>
        </p:txBody>
      </p:sp>
      <p:sp>
        <p:nvSpPr>
          <p:cNvPr id="5" name="Footer Placeholder 4"/>
          <p:cNvSpPr>
            <a:spLocks noGrp="1"/>
          </p:cNvSpPr>
          <p:nvPr>
            <p:ph type="ftr" sz="quarter" idx="3"/>
          </p:nvPr>
        </p:nvSpPr>
        <p:spPr>
          <a:xfrm>
            <a:off x="809625" y="6394450"/>
            <a:ext cx="8134350" cy="274320"/>
          </a:xfrm>
          <a:prstGeom prst="rect">
            <a:avLst/>
          </a:prstGeom>
        </p:spPr>
        <p:txBody>
          <a:bodyPr vert="horz" lIns="91440" tIns="45720" rIns="91440" bIns="45720" rtlCol="0" anchor="ctr"/>
          <a:lstStyle>
            <a:lvl1pPr algn="l">
              <a:defRPr sz="1200">
                <a:solidFill>
                  <a:schemeClr val="tx1">
                    <a:lumMod val="50000"/>
                  </a:schemeClr>
                </a:solidFill>
              </a:defRPr>
            </a:lvl1pPr>
          </a:lstStyle>
          <a:p>
            <a:endParaRPr dirty="0"/>
          </a:p>
        </p:txBody>
      </p:sp>
      <p:sp>
        <p:nvSpPr>
          <p:cNvPr id="4" name="Date Placeholder 3"/>
          <p:cNvSpPr>
            <a:spLocks noGrp="1"/>
          </p:cNvSpPr>
          <p:nvPr>
            <p:ph type="dt" sz="half" idx="2"/>
          </p:nvPr>
        </p:nvSpPr>
        <p:spPr>
          <a:xfrm>
            <a:off x="9486900" y="6394450"/>
            <a:ext cx="2324100" cy="274320"/>
          </a:xfrm>
          <a:prstGeom prst="rect">
            <a:avLst/>
          </a:prstGeom>
        </p:spPr>
        <p:txBody>
          <a:bodyPr vert="horz" lIns="91440" tIns="45720" rIns="91440" bIns="45720" rtlCol="0" anchor="ctr"/>
          <a:lstStyle>
            <a:lvl1pPr algn="r">
              <a:defRPr sz="1200">
                <a:solidFill>
                  <a:schemeClr val="tx1">
                    <a:lumMod val="50000"/>
                  </a:schemeClr>
                </a:solidFill>
              </a:defRPr>
            </a:lvl1pPr>
          </a:lstStyle>
          <a:p>
            <a:fld id="{0402902D-A5F5-4D7D-AAA7-32469BA0BC4D}" type="datetimeFigureOut">
              <a:rPr lang="en-US"/>
              <a:pPr/>
              <a:t>4/13/2023</a:t>
            </a:fld>
            <a:endParaRPr dirty="0"/>
          </a:p>
        </p:txBody>
      </p:sp>
    </p:spTree>
    <p:extLst>
      <p:ext uri="{BB962C8B-B14F-4D97-AF65-F5344CB8AC3E}">
        <p14:creationId xmlns:p14="http://schemas.microsoft.com/office/powerpoint/2010/main" val="127595847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74320" algn="l" defTabSz="914400" rtl="0" eaLnBrk="1" latinLnBrk="0" hangingPunct="1">
        <a:spcBef>
          <a:spcPts val="2200"/>
        </a:spcBef>
        <a:buClr>
          <a:schemeClr val="tx1">
            <a:lumMod val="65000"/>
          </a:schemeClr>
        </a:buClr>
        <a:buFont typeface="Arial" pitchFamily="34" charset="0"/>
        <a:buChar char="•"/>
        <a:defRPr sz="2200" kern="1200">
          <a:solidFill>
            <a:schemeClr val="tx1"/>
          </a:solidFill>
          <a:latin typeface="+mn-lt"/>
          <a:ea typeface="+mn-ea"/>
          <a:cs typeface="+mn-cs"/>
        </a:defRPr>
      </a:lvl1pPr>
      <a:lvl2pPr marL="594360" indent="-274320" algn="l" defTabSz="914400" rtl="0" eaLnBrk="1" latinLnBrk="0" hangingPunct="1">
        <a:spcBef>
          <a:spcPts val="1600"/>
        </a:spcBef>
        <a:buClr>
          <a:schemeClr val="tx1">
            <a:lumMod val="65000"/>
          </a:schemeClr>
        </a:buClr>
        <a:buFont typeface="Arial" pitchFamily="34" charset="0"/>
        <a:buChar char="•"/>
        <a:defRPr sz="2000" kern="1200">
          <a:solidFill>
            <a:schemeClr val="tx1"/>
          </a:solidFill>
          <a:latin typeface="+mn-lt"/>
          <a:ea typeface="+mn-ea"/>
          <a:cs typeface="+mn-cs"/>
        </a:defRPr>
      </a:lvl2pPr>
      <a:lvl3pPr marL="868680" indent="-228600" algn="l" defTabSz="914400" rtl="0" eaLnBrk="1" latinLnBrk="0" hangingPunct="1">
        <a:spcBef>
          <a:spcPts val="1200"/>
        </a:spcBef>
        <a:buClr>
          <a:schemeClr val="tx1">
            <a:lumMod val="65000"/>
          </a:schemeClr>
        </a:buClr>
        <a:buFont typeface="Arial" pitchFamily="34" charset="0"/>
        <a:buChar char="•"/>
        <a:defRPr sz="1800" kern="1200">
          <a:solidFill>
            <a:schemeClr val="tx1"/>
          </a:solidFill>
          <a:latin typeface="+mn-lt"/>
          <a:ea typeface="+mn-ea"/>
          <a:cs typeface="+mn-cs"/>
        </a:defRPr>
      </a:lvl3pPr>
      <a:lvl4pPr marL="1188720" indent="-228600" algn="l" defTabSz="914400" rtl="0" eaLnBrk="1" latinLnBrk="0" hangingPunct="1">
        <a:spcBef>
          <a:spcPts val="1000"/>
        </a:spcBef>
        <a:buClr>
          <a:schemeClr val="tx1">
            <a:lumMod val="65000"/>
          </a:schemeClr>
        </a:buClr>
        <a:buFont typeface="Arial" pitchFamily="34" charset="0"/>
        <a:buChar char="•"/>
        <a:defRPr sz="1600" kern="1200">
          <a:solidFill>
            <a:schemeClr val="tx1"/>
          </a:solidFill>
          <a:latin typeface="+mn-lt"/>
          <a:ea typeface="+mn-ea"/>
          <a:cs typeface="+mn-cs"/>
        </a:defRPr>
      </a:lvl4pPr>
      <a:lvl5pPr marL="1417320" indent="-228600" algn="l" defTabSz="914400" rtl="0" eaLnBrk="1" latinLnBrk="0" hangingPunct="1">
        <a:spcBef>
          <a:spcPts val="800"/>
        </a:spcBef>
        <a:buClr>
          <a:schemeClr val="tx1">
            <a:lumMod val="65000"/>
          </a:schemeClr>
        </a:buClr>
        <a:buFont typeface="Arial" pitchFamily="34" charset="0"/>
        <a:buChar char="•"/>
        <a:defRPr sz="1600" kern="1200">
          <a:solidFill>
            <a:schemeClr val="tx1"/>
          </a:solidFill>
          <a:latin typeface="+mn-lt"/>
          <a:ea typeface="+mn-ea"/>
          <a:cs typeface="+mn-cs"/>
        </a:defRPr>
      </a:lvl5pPr>
      <a:lvl6pPr marL="16459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7pPr>
      <a:lvl8pPr marL="21031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8pPr>
      <a:lvl9pPr marL="23317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l" rtl="0">
              <a:lnSpc>
                <a:spcPct val="107000"/>
              </a:lnSpc>
              <a:spcBef>
                <a:spcPts val="600"/>
              </a:spcBef>
              <a:spcAft>
                <a:spcPts val="800"/>
              </a:spcAft>
            </a:pPr>
            <a:r>
              <a:rPr lang="he-IL" sz="3200" dirty="0">
                <a:solidFill>
                  <a:schemeClr val="tx1">
                    <a:lumMod val="95000"/>
                  </a:schemeClr>
                </a:solidFill>
                <a:latin typeface="+mn-lt"/>
                <a:ea typeface="+mn-ea"/>
                <a:cs typeface="+mn-cs"/>
              </a:rPr>
              <a:t>"</a:t>
            </a:r>
            <a:r>
              <a:rPr lang="en-US" sz="3200" dirty="0">
                <a:solidFill>
                  <a:schemeClr val="tx1">
                    <a:lumMod val="95000"/>
                  </a:schemeClr>
                </a:solidFill>
                <a:latin typeface="+mn-lt"/>
                <a:ea typeface="+mn-ea"/>
                <a:cs typeface="+mn-cs"/>
              </a:rPr>
              <a:t>Cholesterol Concentration Effects on Plasma Membrane Properties in Simulated Human Erythrocytes</a:t>
            </a:r>
            <a:r>
              <a:rPr lang="he-IL" sz="3200" dirty="0">
                <a:solidFill>
                  <a:schemeClr val="tx1">
                    <a:lumMod val="95000"/>
                  </a:schemeClr>
                </a:solidFill>
                <a:latin typeface="+mn-lt"/>
                <a:ea typeface="+mn-ea"/>
                <a:cs typeface="+mn-cs"/>
              </a:rPr>
              <a:t>"</a:t>
            </a:r>
            <a:endParaRPr lang="en-IL" sz="3200">
              <a:solidFill>
                <a:schemeClr val="tx1">
                  <a:lumMod val="95000"/>
                </a:schemeClr>
              </a:solidFill>
              <a:latin typeface="+mn-lt"/>
              <a:ea typeface="+mn-ea"/>
              <a:cs typeface="+mn-cs"/>
            </a:endParaRPr>
          </a:p>
        </p:txBody>
      </p:sp>
      <p:sp>
        <p:nvSpPr>
          <p:cNvPr id="3" name="Subtitle 2"/>
          <p:cNvSpPr>
            <a:spLocks noGrp="1"/>
          </p:cNvSpPr>
          <p:nvPr>
            <p:ph type="subTitle" idx="1"/>
          </p:nvPr>
        </p:nvSpPr>
        <p:spPr>
          <a:xfrm>
            <a:off x="609599" y="6286500"/>
            <a:ext cx="11442853" cy="457200"/>
          </a:xfrm>
        </p:spPr>
        <p:txBody>
          <a:bodyPr>
            <a:normAutofit/>
          </a:bodyPr>
          <a:lstStyle/>
          <a:p>
            <a:r>
              <a:rPr lang="en-US" dirty="0">
                <a:solidFill>
                  <a:schemeClr val="tx1">
                    <a:lumMod val="95000"/>
                  </a:schemeClr>
                </a:solidFill>
              </a:rPr>
              <a:t>Hila Flumin       Guidance: Prof. Tony Futerman &amp; Dr. Tamir Dingjan	Supervision: Dr. Einat Hazkani-Covo</a:t>
            </a:r>
          </a:p>
        </p:txBody>
      </p:sp>
      <p:pic>
        <p:nvPicPr>
          <p:cNvPr id="1026" name="Picture 2" descr="לימודים לתואר ראשון, שני ולימודי תעודה | האוניברסיטה הפתוחה">
            <a:extLst>
              <a:ext uri="{FF2B5EF4-FFF2-40B4-BE49-F238E27FC236}">
                <a16:creationId xmlns:a16="http://schemas.microsoft.com/office/drawing/2014/main" id="{05D85BD6-2FFA-FDC1-D445-AB42C60C38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0979" y="0"/>
            <a:ext cx="3136135" cy="65922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9CEA18B4-694A-6D14-09BC-A6B9C2568B93}"/>
              </a:ext>
            </a:extLst>
          </p:cNvPr>
          <p:cNvGrpSpPr/>
          <p:nvPr/>
        </p:nvGrpSpPr>
        <p:grpSpPr>
          <a:xfrm>
            <a:off x="8391182" y="0"/>
            <a:ext cx="3800818" cy="659228"/>
            <a:chOff x="1399142" y="3668617"/>
            <a:chExt cx="3503364" cy="561860"/>
          </a:xfrm>
        </p:grpSpPr>
        <p:sp>
          <p:nvSpPr>
            <p:cNvPr id="7" name="Rectangle 6">
              <a:extLst>
                <a:ext uri="{FF2B5EF4-FFF2-40B4-BE49-F238E27FC236}">
                  <a16:creationId xmlns:a16="http://schemas.microsoft.com/office/drawing/2014/main" id="{F9F18706-44E7-9889-E8B8-B128C932845D}"/>
                </a:ext>
              </a:extLst>
            </p:cNvPr>
            <p:cNvSpPr/>
            <p:nvPr/>
          </p:nvSpPr>
          <p:spPr>
            <a:xfrm>
              <a:off x="1399142" y="3668617"/>
              <a:ext cx="3503364" cy="5618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1032" name="Picture 8" descr="Weizmann Institute of Science">
              <a:extLst>
                <a:ext uri="{FF2B5EF4-FFF2-40B4-BE49-F238E27FC236}">
                  <a16:creationId xmlns:a16="http://schemas.microsoft.com/office/drawing/2014/main" id="{159D3B86-ABA4-A631-6F4E-5CAD6A915A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0707" y="3692513"/>
              <a:ext cx="3430829" cy="457200"/>
            </a:xfrm>
            <a:prstGeom prst="rect">
              <a:avLst/>
            </a:prstGeom>
            <a:noFill/>
            <a:ln>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2078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br>
              <a:rPr lang="en-US" dirty="0"/>
            </a:br>
            <a:r>
              <a:rPr lang="en-US" dirty="0"/>
              <a:t>Diffusion Coefficient</a:t>
            </a:r>
          </a:p>
        </p:txBody>
      </p:sp>
      <p:sp>
        <p:nvSpPr>
          <p:cNvPr id="3" name="Text Placeholder 2"/>
          <p:cNvSpPr>
            <a:spLocks noGrp="1"/>
          </p:cNvSpPr>
          <p:nvPr>
            <p:ph type="body" sz="half" idx="2"/>
          </p:nvPr>
        </p:nvSpPr>
        <p:spPr/>
        <p:txBody>
          <a:bodyPr anchor="t"/>
          <a:lstStyle/>
          <a:p>
            <a:pPr marL="285750" indent="-285750">
              <a:buFont typeface="Arial" panose="020B0604020202020204" pitchFamily="34" charset="0"/>
              <a:buChar char="•"/>
            </a:pPr>
            <a:r>
              <a:rPr lang="en-US" dirty="0"/>
              <a:t>Diffusion coefficient decreases as cholesterol concentration rises in both leaflets.</a:t>
            </a:r>
          </a:p>
          <a:p>
            <a:pPr marL="285750" indent="-285750">
              <a:buFont typeface="Arial" panose="020B0604020202020204" pitchFamily="34" charset="0"/>
              <a:buChar char="•"/>
            </a:pPr>
            <a:r>
              <a:rPr lang="en-US" dirty="0"/>
              <a:t>Despite a few large errors in rare lipid types, the decrease trend is consistent within all lipid types in both leaflets.</a:t>
            </a:r>
          </a:p>
          <a:p>
            <a:pPr marL="285750" indent="-28575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187BE3BB-A1F6-B036-DF4C-CA722BF4910B}"/>
              </a:ext>
            </a:extLst>
          </p:cNvPr>
          <p:cNvPicPr>
            <a:picLocks noChangeAspect="1"/>
          </p:cNvPicPr>
          <p:nvPr/>
        </p:nvPicPr>
        <p:blipFill>
          <a:blip r:embed="rId2"/>
          <a:stretch>
            <a:fillRect/>
          </a:stretch>
        </p:blipFill>
        <p:spPr>
          <a:xfrm>
            <a:off x="4340194" y="363558"/>
            <a:ext cx="7699600" cy="5905040"/>
          </a:xfrm>
          <a:prstGeom prst="rect">
            <a:avLst/>
          </a:prstGeom>
        </p:spPr>
      </p:pic>
    </p:spTree>
    <p:extLst>
      <p:ext uri="{BB962C8B-B14F-4D97-AF65-F5344CB8AC3E}">
        <p14:creationId xmlns:p14="http://schemas.microsoft.com/office/powerpoint/2010/main" val="260555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br>
              <a:rPr lang="en-US" dirty="0"/>
            </a:br>
            <a:r>
              <a:rPr lang="en-US" dirty="0"/>
              <a:t>Bilayer Thickness</a:t>
            </a:r>
          </a:p>
        </p:txBody>
      </p:sp>
      <p:sp>
        <p:nvSpPr>
          <p:cNvPr id="3" name="Text Placeholder 2"/>
          <p:cNvSpPr>
            <a:spLocks noGrp="1"/>
          </p:cNvSpPr>
          <p:nvPr>
            <p:ph type="body" sz="half" idx="2"/>
          </p:nvPr>
        </p:nvSpPr>
        <p:spPr/>
        <p:txBody>
          <a:bodyPr anchor="t"/>
          <a:lstStyle/>
          <a:p>
            <a:pPr marL="285750" indent="-285750">
              <a:buFont typeface="Arial" panose="020B0604020202020204" pitchFamily="34" charset="0"/>
              <a:buChar char="•"/>
            </a:pPr>
            <a:r>
              <a:rPr lang="en-US" dirty="0"/>
              <a:t>The membrane bilayer gradually thickens as cholesterol concentration increases</a:t>
            </a:r>
          </a:p>
        </p:txBody>
      </p:sp>
      <p:pic>
        <p:nvPicPr>
          <p:cNvPr id="7" name="Picture 6">
            <a:extLst>
              <a:ext uri="{FF2B5EF4-FFF2-40B4-BE49-F238E27FC236}">
                <a16:creationId xmlns:a16="http://schemas.microsoft.com/office/drawing/2014/main" id="{187BE3BB-A1F6-B036-DF4C-CA722BF491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701402" y="363558"/>
            <a:ext cx="6977184" cy="5905040"/>
          </a:xfrm>
          <a:prstGeom prst="rect">
            <a:avLst/>
          </a:prstGeom>
        </p:spPr>
      </p:pic>
    </p:spTree>
    <p:extLst>
      <p:ext uri="{BB962C8B-B14F-4D97-AF65-F5344CB8AC3E}">
        <p14:creationId xmlns:p14="http://schemas.microsoft.com/office/powerpoint/2010/main" val="277130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br>
              <a:rPr lang="en-US" dirty="0"/>
            </a:br>
            <a:r>
              <a:rPr lang="en-US" dirty="0"/>
              <a:t>Surface Area per Lipid</a:t>
            </a:r>
          </a:p>
        </p:txBody>
      </p:sp>
      <p:sp>
        <p:nvSpPr>
          <p:cNvPr id="3" name="Text Placeholder 2"/>
          <p:cNvSpPr>
            <a:spLocks noGrp="1"/>
          </p:cNvSpPr>
          <p:nvPr>
            <p:ph type="body" sz="half" idx="2"/>
          </p:nvPr>
        </p:nvSpPr>
        <p:spPr/>
        <p:txBody>
          <a:bodyPr anchor="t"/>
          <a:lstStyle/>
          <a:p>
            <a:pPr marL="285750" indent="-285750">
              <a:buFont typeface="Arial" panose="020B0604020202020204" pitchFamily="34" charset="0"/>
              <a:buChar char="•"/>
            </a:pPr>
            <a:r>
              <a:rPr lang="en-US" dirty="0"/>
              <a:t>In both leaflets, higher cholesterol concentration leads to a lower surface area per lipid</a:t>
            </a:r>
          </a:p>
          <a:p>
            <a:pPr marL="285750" indent="-285750">
              <a:buFont typeface="Arial" panose="020B0604020202020204" pitchFamily="34" charset="0"/>
              <a:buChar char="•"/>
            </a:pPr>
            <a:r>
              <a:rPr lang="en-US" dirty="0"/>
              <a:t>In the outer leaflet, there is a steep decrease between the 0mol% and the 10mol% experiments</a:t>
            </a:r>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1AEFEAF9-5E6E-E7BC-C4B1-5CF47359638D}"/>
              </a:ext>
            </a:extLst>
          </p:cNvPr>
          <p:cNvPicPr>
            <a:picLocks noChangeAspect="1"/>
          </p:cNvPicPr>
          <p:nvPr/>
        </p:nvPicPr>
        <p:blipFill rotWithShape="1">
          <a:blip r:embed="rId2"/>
          <a:srcRect l="50000"/>
          <a:stretch/>
        </p:blipFill>
        <p:spPr>
          <a:xfrm>
            <a:off x="7880576" y="3451035"/>
            <a:ext cx="4311425" cy="3428999"/>
          </a:xfrm>
          <a:prstGeom prst="rect">
            <a:avLst/>
          </a:prstGeom>
        </p:spPr>
      </p:pic>
      <p:pic>
        <p:nvPicPr>
          <p:cNvPr id="5" name="Picture 4">
            <a:extLst>
              <a:ext uri="{FF2B5EF4-FFF2-40B4-BE49-F238E27FC236}">
                <a16:creationId xmlns:a16="http://schemas.microsoft.com/office/drawing/2014/main" id="{E83AE09F-DF0B-FA64-F9F8-A75DCCBC28C7}"/>
              </a:ext>
            </a:extLst>
          </p:cNvPr>
          <p:cNvPicPr>
            <a:picLocks noChangeAspect="1"/>
          </p:cNvPicPr>
          <p:nvPr/>
        </p:nvPicPr>
        <p:blipFill rotWithShape="1">
          <a:blip r:embed="rId2"/>
          <a:srcRect r="50000"/>
          <a:stretch/>
        </p:blipFill>
        <p:spPr>
          <a:xfrm>
            <a:off x="4295978" y="0"/>
            <a:ext cx="4311425" cy="3429000"/>
          </a:xfrm>
          <a:prstGeom prst="rect">
            <a:avLst/>
          </a:prstGeom>
        </p:spPr>
      </p:pic>
      <p:sp>
        <p:nvSpPr>
          <p:cNvPr id="6" name="TextBox 5">
            <a:extLst>
              <a:ext uri="{FF2B5EF4-FFF2-40B4-BE49-F238E27FC236}">
                <a16:creationId xmlns:a16="http://schemas.microsoft.com/office/drawing/2014/main" id="{079F258D-3D57-1574-9DC8-CE8EAFB431E3}"/>
              </a:ext>
            </a:extLst>
          </p:cNvPr>
          <p:cNvSpPr txBox="1"/>
          <p:nvPr/>
        </p:nvSpPr>
        <p:spPr>
          <a:xfrm>
            <a:off x="7461935" y="225936"/>
            <a:ext cx="969485" cy="261610"/>
          </a:xfrm>
          <a:prstGeom prst="rect">
            <a:avLst/>
          </a:prstGeom>
          <a:noFill/>
        </p:spPr>
        <p:txBody>
          <a:bodyPr wrap="square" rtlCol="0">
            <a:spAutoFit/>
          </a:bodyPr>
          <a:lstStyle/>
          <a:p>
            <a:r>
              <a:rPr lang="en-IL" sz="1100">
                <a:solidFill>
                  <a:schemeClr val="bg1"/>
                </a:solidFill>
              </a:rPr>
              <a:t>Outer leaflet</a:t>
            </a:r>
          </a:p>
        </p:txBody>
      </p:sp>
      <p:sp>
        <p:nvSpPr>
          <p:cNvPr id="8" name="TextBox 7">
            <a:extLst>
              <a:ext uri="{FF2B5EF4-FFF2-40B4-BE49-F238E27FC236}">
                <a16:creationId xmlns:a16="http://schemas.microsoft.com/office/drawing/2014/main" id="{BFE38ABC-9702-668B-4722-553D3A1E2EF2}"/>
              </a:ext>
            </a:extLst>
          </p:cNvPr>
          <p:cNvSpPr txBox="1"/>
          <p:nvPr/>
        </p:nvSpPr>
        <p:spPr>
          <a:xfrm>
            <a:off x="10961785" y="3670780"/>
            <a:ext cx="1125402" cy="261610"/>
          </a:xfrm>
          <a:prstGeom prst="rect">
            <a:avLst/>
          </a:prstGeom>
          <a:noFill/>
        </p:spPr>
        <p:txBody>
          <a:bodyPr wrap="square" rtlCol="0">
            <a:spAutoFit/>
          </a:bodyPr>
          <a:lstStyle/>
          <a:p>
            <a:r>
              <a:rPr lang="en-IL" sz="1100">
                <a:solidFill>
                  <a:schemeClr val="bg1"/>
                </a:solidFill>
              </a:rPr>
              <a:t>inner leaflet</a:t>
            </a:r>
          </a:p>
        </p:txBody>
      </p:sp>
    </p:spTree>
    <p:extLst>
      <p:ext uri="{BB962C8B-B14F-4D97-AF65-F5344CB8AC3E}">
        <p14:creationId xmlns:p14="http://schemas.microsoft.com/office/powerpoint/2010/main" val="266294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519" y="898"/>
            <a:ext cx="3506162" cy="1600200"/>
          </a:xfrm>
        </p:spPr>
        <p:txBody>
          <a:bodyPr/>
          <a:lstStyle/>
          <a:p>
            <a:r>
              <a:rPr lang="en-US" dirty="0"/>
              <a:t>Results:</a:t>
            </a:r>
            <a:br>
              <a:rPr lang="en-US" dirty="0"/>
            </a:br>
            <a:r>
              <a:rPr lang="en-US" dirty="0"/>
              <a:t>Order Parameter</a:t>
            </a:r>
          </a:p>
        </p:txBody>
      </p:sp>
      <p:sp>
        <p:nvSpPr>
          <p:cNvPr id="3" name="Text Placeholder 2"/>
          <p:cNvSpPr>
            <a:spLocks noGrp="1"/>
          </p:cNvSpPr>
          <p:nvPr>
            <p:ph type="body" sz="half" idx="2"/>
          </p:nvPr>
        </p:nvSpPr>
        <p:spPr/>
        <p:txBody>
          <a:bodyPr anchor="t"/>
          <a:lstStyle/>
          <a:p>
            <a:pPr marL="285750" indent="-285750">
              <a:buFont typeface="Arial" panose="020B0604020202020204" pitchFamily="34" charset="0"/>
              <a:buChar char="•"/>
            </a:pPr>
            <a:r>
              <a:rPr lang="en-US" dirty="0"/>
              <a:t>Order parameter greatly increases with cholesterol concentration in the outer leaflet</a:t>
            </a:r>
          </a:p>
          <a:p>
            <a:pPr marL="285750" indent="-285750">
              <a:buFont typeface="Arial" panose="020B0604020202020204" pitchFamily="34" charset="0"/>
              <a:buChar char="•"/>
            </a:pPr>
            <a:r>
              <a:rPr lang="en-US" dirty="0"/>
              <a:t>Order parameter slightly increases as cholesterol concentration rises in the inner leaflet, but not as significantly as in the outer leaflet</a:t>
            </a:r>
          </a:p>
        </p:txBody>
      </p:sp>
      <p:grpSp>
        <p:nvGrpSpPr>
          <p:cNvPr id="6" name="Group 5">
            <a:extLst>
              <a:ext uri="{FF2B5EF4-FFF2-40B4-BE49-F238E27FC236}">
                <a16:creationId xmlns:a16="http://schemas.microsoft.com/office/drawing/2014/main" id="{A19728F1-3318-FEB4-6AB5-300810DE0C62}"/>
              </a:ext>
            </a:extLst>
          </p:cNvPr>
          <p:cNvGrpSpPr/>
          <p:nvPr/>
        </p:nvGrpSpPr>
        <p:grpSpPr>
          <a:xfrm>
            <a:off x="5155895" y="0"/>
            <a:ext cx="6323152" cy="3240000"/>
            <a:chOff x="606275" y="2299707"/>
            <a:chExt cx="3759200" cy="1936236"/>
          </a:xfrm>
        </p:grpSpPr>
        <p:pic>
          <p:nvPicPr>
            <p:cNvPr id="8" name="Picture 7">
              <a:extLst>
                <a:ext uri="{FF2B5EF4-FFF2-40B4-BE49-F238E27FC236}">
                  <a16:creationId xmlns:a16="http://schemas.microsoft.com/office/drawing/2014/main" id="{94A278E1-FBE2-79C7-F296-87CEB506C6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275" y="2343008"/>
              <a:ext cx="3759200" cy="1892935"/>
            </a:xfrm>
            <a:prstGeom prst="rect">
              <a:avLst/>
            </a:prstGeom>
            <a:ln>
              <a:solidFill>
                <a:schemeClr val="tx1"/>
              </a:solidFill>
            </a:ln>
          </p:spPr>
        </p:pic>
        <p:sp>
          <p:nvSpPr>
            <p:cNvPr id="9" name="TextBox 8">
              <a:extLst>
                <a:ext uri="{FF2B5EF4-FFF2-40B4-BE49-F238E27FC236}">
                  <a16:creationId xmlns:a16="http://schemas.microsoft.com/office/drawing/2014/main" id="{08818668-2A66-2CD0-D668-3E96378B5B33}"/>
                </a:ext>
              </a:extLst>
            </p:cNvPr>
            <p:cNvSpPr txBox="1"/>
            <p:nvPr/>
          </p:nvSpPr>
          <p:spPr>
            <a:xfrm>
              <a:off x="631474" y="2299707"/>
              <a:ext cx="210065" cy="307777"/>
            </a:xfrm>
            <a:prstGeom prst="rect">
              <a:avLst/>
            </a:prstGeom>
            <a:noFill/>
          </p:spPr>
          <p:txBody>
            <a:bodyPr wrap="square" rtlCol="0">
              <a:spAutoFit/>
            </a:bodyPr>
            <a:lstStyle/>
            <a:p>
              <a:pPr marL="0" algn="r" defTabSz="914400" rtl="1" eaLnBrk="1" latinLnBrk="0" hangingPunct="1"/>
              <a:r>
                <a:rPr lang="en-US" sz="1400" dirty="0"/>
                <a:t>A</a:t>
              </a:r>
              <a:endParaRPr lang="en-IL" sz="1400"/>
            </a:p>
          </p:txBody>
        </p:sp>
      </p:grpSp>
      <p:grpSp>
        <p:nvGrpSpPr>
          <p:cNvPr id="10" name="Group 9">
            <a:extLst>
              <a:ext uri="{FF2B5EF4-FFF2-40B4-BE49-F238E27FC236}">
                <a16:creationId xmlns:a16="http://schemas.microsoft.com/office/drawing/2014/main" id="{221E2F8A-B398-7195-7289-0DF13E393C69}"/>
              </a:ext>
            </a:extLst>
          </p:cNvPr>
          <p:cNvGrpSpPr/>
          <p:nvPr/>
        </p:nvGrpSpPr>
        <p:grpSpPr>
          <a:xfrm>
            <a:off x="5155895" y="3429000"/>
            <a:ext cx="6323152" cy="3240000"/>
            <a:chOff x="5580817" y="1257985"/>
            <a:chExt cx="3758565" cy="1936235"/>
          </a:xfrm>
        </p:grpSpPr>
        <p:pic>
          <p:nvPicPr>
            <p:cNvPr id="11" name="Picture 10">
              <a:extLst>
                <a:ext uri="{FF2B5EF4-FFF2-40B4-BE49-F238E27FC236}">
                  <a16:creationId xmlns:a16="http://schemas.microsoft.com/office/drawing/2014/main" id="{188899AC-C612-785C-79B5-4CB1999A02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817" y="1301285"/>
              <a:ext cx="3758565" cy="1892935"/>
            </a:xfrm>
            <a:prstGeom prst="rect">
              <a:avLst/>
            </a:prstGeom>
            <a:ln>
              <a:solidFill>
                <a:schemeClr val="tx1"/>
              </a:solidFill>
            </a:ln>
          </p:spPr>
        </p:pic>
        <p:sp>
          <p:nvSpPr>
            <p:cNvPr id="12" name="TextBox 11">
              <a:extLst>
                <a:ext uri="{FF2B5EF4-FFF2-40B4-BE49-F238E27FC236}">
                  <a16:creationId xmlns:a16="http://schemas.microsoft.com/office/drawing/2014/main" id="{7E300C31-89E2-790A-730C-34EDDE953C4E}"/>
                </a:ext>
              </a:extLst>
            </p:cNvPr>
            <p:cNvSpPr txBox="1"/>
            <p:nvPr/>
          </p:nvSpPr>
          <p:spPr>
            <a:xfrm>
              <a:off x="5612541" y="1257985"/>
              <a:ext cx="210065" cy="307777"/>
            </a:xfrm>
            <a:prstGeom prst="rect">
              <a:avLst/>
            </a:prstGeom>
            <a:noFill/>
          </p:spPr>
          <p:txBody>
            <a:bodyPr wrap="square" rtlCol="0">
              <a:spAutoFit/>
            </a:bodyPr>
            <a:lstStyle/>
            <a:p>
              <a:pPr marL="0" algn="r" defTabSz="914400" rtl="1" eaLnBrk="1" latinLnBrk="0" hangingPunct="1"/>
              <a:r>
                <a:rPr lang="en-US" sz="1400" dirty="0"/>
                <a:t>B</a:t>
              </a:r>
              <a:endParaRPr lang="en-IL" sz="1400"/>
            </a:p>
          </p:txBody>
        </p:sp>
      </p:grpSp>
      <p:sp>
        <p:nvSpPr>
          <p:cNvPr id="13" name="Rectangle 12">
            <a:extLst>
              <a:ext uri="{FF2B5EF4-FFF2-40B4-BE49-F238E27FC236}">
                <a16:creationId xmlns:a16="http://schemas.microsoft.com/office/drawing/2014/main" id="{2BC94DCB-78C6-E851-4895-60AD743C3849}"/>
              </a:ext>
            </a:extLst>
          </p:cNvPr>
          <p:cNvSpPr/>
          <p:nvPr/>
        </p:nvSpPr>
        <p:spPr>
          <a:xfrm>
            <a:off x="7061812" y="105261"/>
            <a:ext cx="1773716" cy="4425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4" name="Rectangle 13">
            <a:extLst>
              <a:ext uri="{FF2B5EF4-FFF2-40B4-BE49-F238E27FC236}">
                <a16:creationId xmlns:a16="http://schemas.microsoft.com/office/drawing/2014/main" id="{AF83D415-8E4E-4309-809A-0989F5074B76}"/>
              </a:ext>
            </a:extLst>
          </p:cNvPr>
          <p:cNvSpPr/>
          <p:nvPr/>
        </p:nvSpPr>
        <p:spPr>
          <a:xfrm>
            <a:off x="6938790" y="3525219"/>
            <a:ext cx="1773716" cy="4425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5" name="TextBox 14">
            <a:extLst>
              <a:ext uri="{FF2B5EF4-FFF2-40B4-BE49-F238E27FC236}">
                <a16:creationId xmlns:a16="http://schemas.microsoft.com/office/drawing/2014/main" id="{9BA82345-08FA-C7CC-0F44-1BB7EC956872}"/>
              </a:ext>
            </a:extLst>
          </p:cNvPr>
          <p:cNvSpPr txBox="1"/>
          <p:nvPr/>
        </p:nvSpPr>
        <p:spPr>
          <a:xfrm>
            <a:off x="7457537" y="124552"/>
            <a:ext cx="2082188" cy="369332"/>
          </a:xfrm>
          <a:prstGeom prst="rect">
            <a:avLst/>
          </a:prstGeom>
          <a:noFill/>
        </p:spPr>
        <p:txBody>
          <a:bodyPr wrap="square" rtlCol="0">
            <a:spAutoFit/>
          </a:bodyPr>
          <a:lstStyle/>
          <a:p>
            <a:r>
              <a:rPr lang="en-IL">
                <a:solidFill>
                  <a:schemeClr val="bg2"/>
                </a:solidFill>
              </a:rPr>
              <a:t>Outer leaflet</a:t>
            </a:r>
          </a:p>
        </p:txBody>
      </p:sp>
      <p:sp>
        <p:nvSpPr>
          <p:cNvPr id="16" name="TextBox 15">
            <a:extLst>
              <a:ext uri="{FF2B5EF4-FFF2-40B4-BE49-F238E27FC236}">
                <a16:creationId xmlns:a16="http://schemas.microsoft.com/office/drawing/2014/main" id="{3E34EDCD-E7D8-C2BF-937A-156073526F7D}"/>
              </a:ext>
            </a:extLst>
          </p:cNvPr>
          <p:cNvSpPr txBox="1"/>
          <p:nvPr/>
        </p:nvSpPr>
        <p:spPr>
          <a:xfrm>
            <a:off x="7457537" y="3548426"/>
            <a:ext cx="2082188" cy="369332"/>
          </a:xfrm>
          <a:prstGeom prst="rect">
            <a:avLst/>
          </a:prstGeom>
          <a:noFill/>
        </p:spPr>
        <p:txBody>
          <a:bodyPr wrap="square" rtlCol="0">
            <a:spAutoFit/>
          </a:bodyPr>
          <a:lstStyle/>
          <a:p>
            <a:r>
              <a:rPr lang="en-IL">
                <a:solidFill>
                  <a:schemeClr val="bg2"/>
                </a:solidFill>
              </a:rPr>
              <a:t>Inner leaflet</a:t>
            </a:r>
          </a:p>
        </p:txBody>
      </p:sp>
    </p:spTree>
    <p:extLst>
      <p:ext uri="{BB962C8B-B14F-4D97-AF65-F5344CB8AC3E}">
        <p14:creationId xmlns:p14="http://schemas.microsoft.com/office/powerpoint/2010/main" val="55392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br>
              <a:rPr lang="en-US" dirty="0"/>
            </a:br>
            <a:r>
              <a:rPr lang="en-US" dirty="0"/>
              <a:t>Flip-Flop rate</a:t>
            </a:r>
          </a:p>
        </p:txBody>
      </p:sp>
      <p:sp>
        <p:nvSpPr>
          <p:cNvPr id="3" name="Text Placeholder 2"/>
          <p:cNvSpPr>
            <a:spLocks noGrp="1"/>
          </p:cNvSpPr>
          <p:nvPr>
            <p:ph type="body" sz="half" idx="2"/>
          </p:nvPr>
        </p:nvSpPr>
        <p:spPr/>
        <p:txBody>
          <a:bodyPr anchor="t"/>
          <a:lstStyle/>
          <a:p>
            <a:pPr marL="285750" indent="-285750">
              <a:buFont typeface="Arial" panose="020B0604020202020204" pitchFamily="34" charset="0"/>
              <a:buChar char="•"/>
            </a:pPr>
            <a:r>
              <a:rPr lang="en-US" dirty="0"/>
              <a:t>Flip-flop rate changes dramatically with and without cholesterol</a:t>
            </a:r>
          </a:p>
          <a:p>
            <a:pPr marL="285750" indent="-285750">
              <a:buFont typeface="Arial" panose="020B0604020202020204" pitchFamily="34" charset="0"/>
              <a:buChar char="•"/>
            </a:pPr>
            <a:r>
              <a:rPr lang="en-US" dirty="0"/>
              <a:t>Cholesterol concentration doesn’t effect its flip-flop rate</a:t>
            </a:r>
          </a:p>
          <a:p>
            <a:pPr marL="285750" indent="-285750">
              <a:buFont typeface="Arial" panose="020B0604020202020204" pitchFamily="34" charset="0"/>
              <a:buChar char="•"/>
            </a:pPr>
            <a:r>
              <a:rPr lang="en-US" dirty="0"/>
              <a:t>Cholesterol effect on PS flip-flop is inconsistent</a:t>
            </a:r>
          </a:p>
        </p:txBody>
      </p:sp>
      <p:grpSp>
        <p:nvGrpSpPr>
          <p:cNvPr id="33" name="Group 32">
            <a:extLst>
              <a:ext uri="{FF2B5EF4-FFF2-40B4-BE49-F238E27FC236}">
                <a16:creationId xmlns:a16="http://schemas.microsoft.com/office/drawing/2014/main" id="{834973D2-9262-2C1C-C5AE-E8D2EEC12D28}"/>
              </a:ext>
            </a:extLst>
          </p:cNvPr>
          <p:cNvGrpSpPr/>
          <p:nvPr/>
        </p:nvGrpSpPr>
        <p:grpSpPr>
          <a:xfrm>
            <a:off x="4300964" y="84858"/>
            <a:ext cx="3960000" cy="3321216"/>
            <a:chOff x="523088" y="1974680"/>
            <a:chExt cx="3240878" cy="2731669"/>
          </a:xfrm>
        </p:grpSpPr>
        <p:pic>
          <p:nvPicPr>
            <p:cNvPr id="34" name="Picture 33">
              <a:extLst>
                <a:ext uri="{FF2B5EF4-FFF2-40B4-BE49-F238E27FC236}">
                  <a16:creationId xmlns:a16="http://schemas.microsoft.com/office/drawing/2014/main" id="{E1C3369E-0FFC-F27B-86BB-D3B08D56CBC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365" y="2054139"/>
              <a:ext cx="3218601" cy="2652210"/>
            </a:xfrm>
            <a:prstGeom prst="rect">
              <a:avLst/>
            </a:prstGeom>
            <a:noFill/>
            <a:ln>
              <a:solidFill>
                <a:schemeClr val="tx1"/>
              </a:solidFill>
            </a:ln>
          </p:spPr>
        </p:pic>
        <p:sp>
          <p:nvSpPr>
            <p:cNvPr id="35" name="TextBox 34">
              <a:extLst>
                <a:ext uri="{FF2B5EF4-FFF2-40B4-BE49-F238E27FC236}">
                  <a16:creationId xmlns:a16="http://schemas.microsoft.com/office/drawing/2014/main" id="{B27099A3-E034-5234-1273-8484E94E6C7E}"/>
                </a:ext>
              </a:extLst>
            </p:cNvPr>
            <p:cNvSpPr txBox="1"/>
            <p:nvPr/>
          </p:nvSpPr>
          <p:spPr>
            <a:xfrm>
              <a:off x="656788" y="1974680"/>
              <a:ext cx="143477" cy="307777"/>
            </a:xfrm>
            <a:prstGeom prst="rect">
              <a:avLst/>
            </a:prstGeom>
            <a:noFill/>
          </p:spPr>
          <p:txBody>
            <a:bodyPr wrap="square" rtlCol="0">
              <a:spAutoFit/>
            </a:bodyPr>
            <a:lstStyle/>
            <a:p>
              <a:pPr marL="0" algn="r" defTabSz="914400" rtl="1" eaLnBrk="1" latinLnBrk="0" hangingPunct="1"/>
              <a:r>
                <a:rPr lang="en-US" sz="1400" dirty="0">
                  <a:solidFill>
                    <a:schemeClr val="bg2"/>
                  </a:solidFill>
                </a:rPr>
                <a:t>A</a:t>
              </a:r>
              <a:endParaRPr lang="en-IL" sz="1400">
                <a:solidFill>
                  <a:schemeClr val="bg2"/>
                </a:solidFill>
              </a:endParaRPr>
            </a:p>
          </p:txBody>
        </p:sp>
        <p:sp>
          <p:nvSpPr>
            <p:cNvPr id="36" name="TextBox 35">
              <a:extLst>
                <a:ext uri="{FF2B5EF4-FFF2-40B4-BE49-F238E27FC236}">
                  <a16:creationId xmlns:a16="http://schemas.microsoft.com/office/drawing/2014/main" id="{5632CF49-A8D8-386D-9BCF-3BA6EC4D0646}"/>
                </a:ext>
              </a:extLst>
            </p:cNvPr>
            <p:cNvSpPr txBox="1"/>
            <p:nvPr/>
          </p:nvSpPr>
          <p:spPr>
            <a:xfrm>
              <a:off x="523088" y="4444739"/>
              <a:ext cx="1433384" cy="261610"/>
            </a:xfrm>
            <a:prstGeom prst="rect">
              <a:avLst/>
            </a:prstGeom>
            <a:noFill/>
          </p:spPr>
          <p:txBody>
            <a:bodyPr wrap="square" rtlCol="0">
              <a:spAutoFit/>
            </a:bodyPr>
            <a:lstStyle/>
            <a:p>
              <a:r>
                <a:rPr lang="en-IL" sz="1050">
                  <a:solidFill>
                    <a:schemeClr val="bg2"/>
                  </a:solidFill>
                </a:rPr>
                <a:t>Total leaflet</a:t>
              </a:r>
            </a:p>
          </p:txBody>
        </p:sp>
      </p:grpSp>
      <p:grpSp>
        <p:nvGrpSpPr>
          <p:cNvPr id="29" name="Group 28">
            <a:extLst>
              <a:ext uri="{FF2B5EF4-FFF2-40B4-BE49-F238E27FC236}">
                <a16:creationId xmlns:a16="http://schemas.microsoft.com/office/drawing/2014/main" id="{AEEFDD0F-7179-9469-9FF0-2E3FDCFF8999}"/>
              </a:ext>
            </a:extLst>
          </p:cNvPr>
          <p:cNvGrpSpPr/>
          <p:nvPr/>
        </p:nvGrpSpPr>
        <p:grpSpPr>
          <a:xfrm>
            <a:off x="8218760" y="102609"/>
            <a:ext cx="3960000" cy="3384000"/>
            <a:chOff x="3694675" y="1959922"/>
            <a:chExt cx="3263991" cy="2746427"/>
          </a:xfrm>
        </p:grpSpPr>
        <p:pic>
          <p:nvPicPr>
            <p:cNvPr id="30" name="Picture 29">
              <a:extLst>
                <a:ext uri="{FF2B5EF4-FFF2-40B4-BE49-F238E27FC236}">
                  <a16:creationId xmlns:a16="http://schemas.microsoft.com/office/drawing/2014/main" id="{7BB0258E-A6A7-7AD3-BF29-06A9B06F5EE6}"/>
                </a:ext>
              </a:extLst>
            </p:cNvPr>
            <p:cNvPicPr>
              <a:picLocks noChangeAspect="1"/>
            </p:cNvPicPr>
            <p:nvPr/>
          </p:nvPicPr>
          <p:blipFill>
            <a:blip r:embed="rId3"/>
            <a:stretch>
              <a:fillRect/>
            </a:stretch>
          </p:blipFill>
          <p:spPr>
            <a:xfrm>
              <a:off x="3773446" y="2027761"/>
              <a:ext cx="3185220" cy="2604770"/>
            </a:xfrm>
            <a:prstGeom prst="rect">
              <a:avLst/>
            </a:prstGeom>
            <a:ln>
              <a:solidFill>
                <a:schemeClr val="tx1"/>
              </a:solidFill>
            </a:ln>
          </p:spPr>
        </p:pic>
        <p:sp>
          <p:nvSpPr>
            <p:cNvPr id="31" name="TextBox 30">
              <a:extLst>
                <a:ext uri="{FF2B5EF4-FFF2-40B4-BE49-F238E27FC236}">
                  <a16:creationId xmlns:a16="http://schemas.microsoft.com/office/drawing/2014/main" id="{4C349CF7-0791-6092-59DD-5D6D84F93FE1}"/>
                </a:ext>
              </a:extLst>
            </p:cNvPr>
            <p:cNvSpPr txBox="1"/>
            <p:nvPr/>
          </p:nvSpPr>
          <p:spPr>
            <a:xfrm>
              <a:off x="3785025" y="1959922"/>
              <a:ext cx="210065" cy="307777"/>
            </a:xfrm>
            <a:prstGeom prst="rect">
              <a:avLst/>
            </a:prstGeom>
            <a:noFill/>
          </p:spPr>
          <p:txBody>
            <a:bodyPr wrap="square" rtlCol="0">
              <a:spAutoFit/>
            </a:bodyPr>
            <a:lstStyle/>
            <a:p>
              <a:pPr marL="0" algn="r" defTabSz="914400" rtl="1" eaLnBrk="1" latinLnBrk="0" hangingPunct="1"/>
              <a:r>
                <a:rPr lang="en-US" sz="1400" dirty="0">
                  <a:solidFill>
                    <a:schemeClr val="bg2"/>
                  </a:solidFill>
                </a:rPr>
                <a:t>B</a:t>
              </a:r>
              <a:endParaRPr lang="en-IL" sz="1400">
                <a:solidFill>
                  <a:schemeClr val="bg2"/>
                </a:solidFill>
              </a:endParaRPr>
            </a:p>
          </p:txBody>
        </p:sp>
        <p:sp>
          <p:nvSpPr>
            <p:cNvPr id="32" name="TextBox 31">
              <a:extLst>
                <a:ext uri="{FF2B5EF4-FFF2-40B4-BE49-F238E27FC236}">
                  <a16:creationId xmlns:a16="http://schemas.microsoft.com/office/drawing/2014/main" id="{A8D3DE13-27EF-7850-5E85-0396EC79515F}"/>
                </a:ext>
              </a:extLst>
            </p:cNvPr>
            <p:cNvSpPr txBox="1"/>
            <p:nvPr/>
          </p:nvSpPr>
          <p:spPr>
            <a:xfrm>
              <a:off x="3694675" y="4444739"/>
              <a:ext cx="1433384" cy="261610"/>
            </a:xfrm>
            <a:prstGeom prst="rect">
              <a:avLst/>
            </a:prstGeom>
            <a:noFill/>
          </p:spPr>
          <p:txBody>
            <a:bodyPr wrap="square" rtlCol="0">
              <a:spAutoFit/>
            </a:bodyPr>
            <a:lstStyle/>
            <a:p>
              <a:r>
                <a:rPr lang="en-IL" sz="1050">
                  <a:solidFill>
                    <a:schemeClr val="bg2"/>
                  </a:solidFill>
                </a:rPr>
                <a:t>Cholesterol</a:t>
              </a:r>
            </a:p>
          </p:txBody>
        </p:sp>
      </p:grpSp>
      <p:grpSp>
        <p:nvGrpSpPr>
          <p:cNvPr id="37" name="Group 36">
            <a:extLst>
              <a:ext uri="{FF2B5EF4-FFF2-40B4-BE49-F238E27FC236}">
                <a16:creationId xmlns:a16="http://schemas.microsoft.com/office/drawing/2014/main" id="{F633BD26-8C08-DAEE-5B73-A86979CF1E03}"/>
              </a:ext>
            </a:extLst>
          </p:cNvPr>
          <p:cNvGrpSpPr/>
          <p:nvPr/>
        </p:nvGrpSpPr>
        <p:grpSpPr>
          <a:xfrm>
            <a:off x="6238760" y="3459905"/>
            <a:ext cx="3960000" cy="3384000"/>
            <a:chOff x="6909489" y="1964038"/>
            <a:chExt cx="3218019" cy="2736331"/>
          </a:xfrm>
        </p:grpSpPr>
        <p:pic>
          <p:nvPicPr>
            <p:cNvPr id="38" name="Picture 37">
              <a:extLst>
                <a:ext uri="{FF2B5EF4-FFF2-40B4-BE49-F238E27FC236}">
                  <a16:creationId xmlns:a16="http://schemas.microsoft.com/office/drawing/2014/main" id="{1E55A196-51E5-88E6-916B-11C5F8A7DE65}"/>
                </a:ext>
              </a:extLst>
            </p:cNvPr>
            <p:cNvPicPr>
              <a:picLocks noChangeAspect="1"/>
            </p:cNvPicPr>
            <p:nvPr/>
          </p:nvPicPr>
          <p:blipFill>
            <a:blip r:embed="rId4"/>
            <a:stretch>
              <a:fillRect/>
            </a:stretch>
          </p:blipFill>
          <p:spPr>
            <a:xfrm>
              <a:off x="6981571" y="2019432"/>
              <a:ext cx="3145937" cy="2613098"/>
            </a:xfrm>
            <a:prstGeom prst="rect">
              <a:avLst/>
            </a:prstGeom>
            <a:ln>
              <a:solidFill>
                <a:schemeClr val="tx1"/>
              </a:solidFill>
            </a:ln>
          </p:spPr>
        </p:pic>
        <p:sp>
          <p:nvSpPr>
            <p:cNvPr id="39" name="TextBox 38">
              <a:extLst>
                <a:ext uri="{FF2B5EF4-FFF2-40B4-BE49-F238E27FC236}">
                  <a16:creationId xmlns:a16="http://schemas.microsoft.com/office/drawing/2014/main" id="{A9800E4C-B6A9-AFF5-A262-D2D007D43482}"/>
                </a:ext>
              </a:extLst>
            </p:cNvPr>
            <p:cNvSpPr txBox="1"/>
            <p:nvPr/>
          </p:nvSpPr>
          <p:spPr>
            <a:xfrm>
              <a:off x="6989554" y="1964038"/>
              <a:ext cx="210065" cy="307777"/>
            </a:xfrm>
            <a:prstGeom prst="rect">
              <a:avLst/>
            </a:prstGeom>
            <a:noFill/>
          </p:spPr>
          <p:txBody>
            <a:bodyPr wrap="square" rtlCol="0">
              <a:spAutoFit/>
            </a:bodyPr>
            <a:lstStyle/>
            <a:p>
              <a:pPr marL="0" algn="r" defTabSz="914400" rtl="1" eaLnBrk="1" latinLnBrk="0" hangingPunct="1"/>
              <a:r>
                <a:rPr lang="en-US" sz="1400" dirty="0">
                  <a:solidFill>
                    <a:schemeClr val="bg2"/>
                  </a:solidFill>
                </a:rPr>
                <a:t>C</a:t>
              </a:r>
              <a:endParaRPr lang="en-IL" sz="1400">
                <a:solidFill>
                  <a:schemeClr val="bg2"/>
                </a:solidFill>
              </a:endParaRPr>
            </a:p>
          </p:txBody>
        </p:sp>
        <p:sp>
          <p:nvSpPr>
            <p:cNvPr id="40" name="TextBox 39">
              <a:extLst>
                <a:ext uri="{FF2B5EF4-FFF2-40B4-BE49-F238E27FC236}">
                  <a16:creationId xmlns:a16="http://schemas.microsoft.com/office/drawing/2014/main" id="{A498859C-A34B-CA95-86A0-318C3DB931D8}"/>
                </a:ext>
              </a:extLst>
            </p:cNvPr>
            <p:cNvSpPr txBox="1"/>
            <p:nvPr/>
          </p:nvSpPr>
          <p:spPr>
            <a:xfrm>
              <a:off x="6909489" y="4438759"/>
              <a:ext cx="1433384" cy="261610"/>
            </a:xfrm>
            <a:prstGeom prst="rect">
              <a:avLst/>
            </a:prstGeom>
            <a:noFill/>
          </p:spPr>
          <p:txBody>
            <a:bodyPr wrap="square" rtlCol="0">
              <a:spAutoFit/>
            </a:bodyPr>
            <a:lstStyle/>
            <a:p>
              <a:r>
                <a:rPr lang="en-IL" sz="1050">
                  <a:solidFill>
                    <a:schemeClr val="bg2"/>
                  </a:solidFill>
                </a:rPr>
                <a:t>PS</a:t>
              </a:r>
            </a:p>
          </p:txBody>
        </p:sp>
      </p:grpSp>
    </p:spTree>
    <p:extLst>
      <p:ext uri="{BB962C8B-B14F-4D97-AF65-F5344CB8AC3E}">
        <p14:creationId xmlns:p14="http://schemas.microsoft.com/office/powerpoint/2010/main" val="64182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CB103-6EF5-9626-41A3-E7E97FC79FC4}"/>
              </a:ext>
            </a:extLst>
          </p:cNvPr>
          <p:cNvSpPr>
            <a:spLocks noGrp="1"/>
          </p:cNvSpPr>
          <p:nvPr>
            <p:ph type="title"/>
          </p:nvPr>
        </p:nvSpPr>
        <p:spPr>
          <a:xfrm>
            <a:off x="1066799" y="127000"/>
            <a:ext cx="10456843" cy="1097280"/>
          </a:xfrm>
        </p:spPr>
        <p:txBody>
          <a:bodyPr>
            <a:normAutofit/>
          </a:bodyPr>
          <a:lstStyle/>
          <a:p>
            <a:r>
              <a:rPr lang="en-IL" sz="3200"/>
              <a:t>Discussion – Cholesterol Concnteration and Lipid Rafts</a:t>
            </a:r>
          </a:p>
        </p:txBody>
      </p:sp>
      <p:sp>
        <p:nvSpPr>
          <p:cNvPr id="3" name="Content Placeholder 2">
            <a:extLst>
              <a:ext uri="{FF2B5EF4-FFF2-40B4-BE49-F238E27FC236}">
                <a16:creationId xmlns:a16="http://schemas.microsoft.com/office/drawing/2014/main" id="{6BCA8535-EB77-BB7E-4D94-A040A57304DB}"/>
              </a:ext>
            </a:extLst>
          </p:cNvPr>
          <p:cNvSpPr>
            <a:spLocks noGrp="1"/>
          </p:cNvSpPr>
          <p:nvPr>
            <p:ph idx="1"/>
          </p:nvPr>
        </p:nvSpPr>
        <p:spPr/>
        <p:txBody>
          <a:bodyPr/>
          <a:lstStyle/>
          <a:p>
            <a:pPr marL="274320" indent="-274320" algn="l" defTabSz="914400" eaLnBrk="1" latinLnBrk="0" hangingPunct="1">
              <a:spcBef>
                <a:spcPts val="2200"/>
              </a:spcBef>
              <a:buClr>
                <a:schemeClr val="tx1">
                  <a:lumMod val="65000"/>
                </a:schemeClr>
              </a:buClr>
              <a:buFont typeface="Arial" pitchFamily="34" charset="0"/>
              <a:buChar char="•"/>
            </a:pPr>
            <a:r>
              <a:rPr lang="en-IL"/>
              <a:t>At the moment, there isn’t a well agreed-upon way to measure lipid rafts </a:t>
            </a:r>
            <a:r>
              <a:rPr lang="en-US" dirty="0"/>
              <a:t>in Coarse-Grain simulations. I</a:t>
            </a:r>
            <a:r>
              <a:rPr lang="en-IL"/>
              <a:t>n previous literature, the liquid-ordered (L</a:t>
            </a:r>
            <a:r>
              <a:rPr lang="en-IL" baseline="-25000"/>
              <a:t>o</a:t>
            </a:r>
            <a:r>
              <a:rPr lang="en-IL"/>
              <a:t>) phase, a sort of lipid crystal in the membrane, was used to asses presence of lipid rafts</a:t>
            </a:r>
          </a:p>
          <a:p>
            <a:pPr marL="274320" indent="-274320" algn="l" defTabSz="914400" eaLnBrk="1" latinLnBrk="0" hangingPunct="1">
              <a:spcBef>
                <a:spcPts val="2200"/>
              </a:spcBef>
              <a:buClr>
                <a:schemeClr val="tx1">
                  <a:lumMod val="65000"/>
                </a:schemeClr>
              </a:buClr>
              <a:buFont typeface="Arial" pitchFamily="34" charset="0"/>
              <a:buChar char="•"/>
            </a:pPr>
            <a:r>
              <a:rPr lang="en-IL"/>
              <a:t>Order parameter can be used as an indication of L</a:t>
            </a:r>
            <a:r>
              <a:rPr lang="en-IL" baseline="-25000"/>
              <a:t>o</a:t>
            </a:r>
            <a:r>
              <a:rPr lang="en-IL"/>
              <a:t>, as the order of an area tells us of its liquidity and state. As such, the increase in order parameter we witnessed hints us that cholesterol concnetration may increase lipid rafts formation.</a:t>
            </a:r>
          </a:p>
          <a:p>
            <a:pPr marL="274320" indent="-274320" algn="l" defTabSz="914400" eaLnBrk="1" latinLnBrk="0" hangingPunct="1">
              <a:spcBef>
                <a:spcPts val="2200"/>
              </a:spcBef>
              <a:buClr>
                <a:schemeClr val="tx1">
                  <a:lumMod val="65000"/>
                </a:schemeClr>
              </a:buClr>
              <a:buFont typeface="Arial" pitchFamily="34" charset="0"/>
              <a:buChar char="•"/>
            </a:pPr>
            <a:r>
              <a:rPr lang="en-IL"/>
              <a:t>This is strengthened by the decrease in diffusion coefficient. The more phospolipids bind to cholesterol in the formation of lipids rafts, they move less and the membrane turns more solid – as we see in our results.</a:t>
            </a:r>
          </a:p>
        </p:txBody>
      </p:sp>
    </p:spTree>
    <p:extLst>
      <p:ext uri="{BB962C8B-B14F-4D97-AF65-F5344CB8AC3E}">
        <p14:creationId xmlns:p14="http://schemas.microsoft.com/office/powerpoint/2010/main" val="317915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CB103-6EF5-9626-41A3-E7E97FC79FC4}"/>
              </a:ext>
            </a:extLst>
          </p:cNvPr>
          <p:cNvSpPr>
            <a:spLocks noGrp="1"/>
          </p:cNvSpPr>
          <p:nvPr>
            <p:ph type="title"/>
          </p:nvPr>
        </p:nvSpPr>
        <p:spPr/>
        <p:txBody>
          <a:bodyPr/>
          <a:lstStyle/>
          <a:p>
            <a:r>
              <a:rPr lang="en-IL"/>
              <a:t>Discussion – Flip-Flop and the Membrane</a:t>
            </a:r>
          </a:p>
        </p:txBody>
      </p:sp>
      <p:sp>
        <p:nvSpPr>
          <p:cNvPr id="3" name="Content Placeholder 2">
            <a:extLst>
              <a:ext uri="{FF2B5EF4-FFF2-40B4-BE49-F238E27FC236}">
                <a16:creationId xmlns:a16="http://schemas.microsoft.com/office/drawing/2014/main" id="{6BCA8535-EB77-BB7E-4D94-A040A57304DB}"/>
              </a:ext>
            </a:extLst>
          </p:cNvPr>
          <p:cNvSpPr>
            <a:spLocks noGrp="1"/>
          </p:cNvSpPr>
          <p:nvPr>
            <p:ph idx="1"/>
          </p:nvPr>
        </p:nvSpPr>
        <p:spPr/>
        <p:txBody>
          <a:bodyPr>
            <a:normAutofit lnSpcReduction="10000"/>
          </a:bodyPr>
          <a:lstStyle/>
          <a:p>
            <a:pPr marL="274320" indent="-274320" algn="l" defTabSz="914400" eaLnBrk="1" latinLnBrk="0" hangingPunct="1">
              <a:spcBef>
                <a:spcPts val="2200"/>
              </a:spcBef>
              <a:buClr>
                <a:schemeClr val="tx1">
                  <a:lumMod val="65000"/>
                </a:schemeClr>
              </a:buClr>
              <a:buFont typeface="Arial" pitchFamily="34" charset="0"/>
              <a:buChar char="•"/>
            </a:pPr>
            <a:r>
              <a:rPr lang="en-IL"/>
              <a:t>As we didn’t simulate any flip-flop inducing enzymes, the flip-flop rate is dependent only on spontanious flip-flop</a:t>
            </a:r>
          </a:p>
          <a:p>
            <a:pPr marL="274320" indent="-274320" algn="l" defTabSz="914400" eaLnBrk="1" latinLnBrk="0" hangingPunct="1">
              <a:spcBef>
                <a:spcPts val="2200"/>
              </a:spcBef>
              <a:buClr>
                <a:schemeClr val="tx1">
                  <a:lumMod val="65000"/>
                </a:schemeClr>
              </a:buClr>
              <a:buFont typeface="Arial" pitchFamily="34" charset="0"/>
              <a:buChar char="•"/>
            </a:pPr>
            <a:r>
              <a:rPr lang="en-IL"/>
              <a:t>The major shift in the rate we see in the presnce and absence of cholesterol and the similar results of the entire membrane and the cholesterol alone. This suggests that cholesterol is the main lipid going through flip-flop</a:t>
            </a:r>
          </a:p>
          <a:p>
            <a:pPr marL="274320" indent="-274320" algn="l" defTabSz="914400" eaLnBrk="1" latinLnBrk="0" hangingPunct="1">
              <a:spcBef>
                <a:spcPts val="2200"/>
              </a:spcBef>
              <a:buClr>
                <a:schemeClr val="tx1">
                  <a:lumMod val="65000"/>
                </a:schemeClr>
              </a:buClr>
              <a:buFont typeface="Arial" pitchFamily="34" charset="0"/>
              <a:buChar char="•"/>
            </a:pPr>
            <a:r>
              <a:rPr lang="en-IL"/>
              <a:t>This fits the fact that while most lipids have strong interactions with water, cholesterol doesn’t – thus allowing it to flip-flop spontanousaly, unlike other lipids</a:t>
            </a:r>
          </a:p>
          <a:p>
            <a:pPr marL="274320" indent="-274320" algn="l" defTabSz="914400" eaLnBrk="1" latinLnBrk="0" hangingPunct="1">
              <a:spcBef>
                <a:spcPts val="2200"/>
              </a:spcBef>
              <a:buClr>
                <a:schemeClr val="tx1">
                  <a:lumMod val="65000"/>
                </a:schemeClr>
              </a:buClr>
              <a:buFont typeface="Arial" pitchFamily="34" charset="0"/>
              <a:buChar char="•"/>
            </a:pPr>
            <a:r>
              <a:rPr lang="en-IL"/>
              <a:t>Other lipid’s flip-flop is most likely random due to the simulations tendency to mistakenly count aggregates as flip-flops, as we see in the random pattern of PS flip-flop rate</a:t>
            </a:r>
          </a:p>
          <a:p>
            <a:pPr marL="274320" indent="-274320" algn="l" defTabSz="914400" eaLnBrk="1" latinLnBrk="0" hangingPunct="1">
              <a:spcBef>
                <a:spcPts val="2200"/>
              </a:spcBef>
              <a:buClr>
                <a:schemeClr val="tx1">
                  <a:lumMod val="65000"/>
                </a:schemeClr>
              </a:buClr>
              <a:buFont typeface="Arial" pitchFamily="34" charset="0"/>
              <a:buChar char="•"/>
            </a:pPr>
            <a:endParaRPr lang="en-IL"/>
          </a:p>
        </p:txBody>
      </p:sp>
    </p:spTree>
    <p:extLst>
      <p:ext uri="{BB962C8B-B14F-4D97-AF65-F5344CB8AC3E}">
        <p14:creationId xmlns:p14="http://schemas.microsoft.com/office/powerpoint/2010/main" val="243861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CB103-6EF5-9626-41A3-E7E97FC79FC4}"/>
              </a:ext>
            </a:extLst>
          </p:cNvPr>
          <p:cNvSpPr>
            <a:spLocks noGrp="1"/>
          </p:cNvSpPr>
          <p:nvPr>
            <p:ph type="title"/>
          </p:nvPr>
        </p:nvSpPr>
        <p:spPr/>
        <p:txBody>
          <a:bodyPr/>
          <a:lstStyle/>
          <a:p>
            <a:r>
              <a:rPr lang="en-IL"/>
              <a:t>Discussion – Structural Changes to the Membrane</a:t>
            </a:r>
          </a:p>
        </p:txBody>
      </p:sp>
      <p:sp>
        <p:nvSpPr>
          <p:cNvPr id="3" name="Content Placeholder 2">
            <a:extLst>
              <a:ext uri="{FF2B5EF4-FFF2-40B4-BE49-F238E27FC236}">
                <a16:creationId xmlns:a16="http://schemas.microsoft.com/office/drawing/2014/main" id="{6BCA8535-EB77-BB7E-4D94-A040A57304DB}"/>
              </a:ext>
            </a:extLst>
          </p:cNvPr>
          <p:cNvSpPr>
            <a:spLocks noGrp="1"/>
          </p:cNvSpPr>
          <p:nvPr>
            <p:ph idx="1"/>
          </p:nvPr>
        </p:nvSpPr>
        <p:spPr/>
        <p:txBody>
          <a:bodyPr/>
          <a:lstStyle/>
          <a:p>
            <a:r>
              <a:rPr lang="en-IL"/>
              <a:t>Our results show an increase in membrane thickness. It is to be expected based on literature, since the cholesterol interactions with lipid’s tail chains expands them, thus thickening the bilayer</a:t>
            </a:r>
          </a:p>
          <a:p>
            <a:r>
              <a:rPr lang="en-IL"/>
              <a:t>Our results also suggest an increase in membrane rigidness. As mentioned, the increased order parameter is associated with the more stabilaized L</a:t>
            </a:r>
            <a:r>
              <a:rPr lang="en-IL" baseline="-25000"/>
              <a:t>o</a:t>
            </a:r>
            <a:r>
              <a:rPr lang="en-IL"/>
              <a:t>, since it means the steric disorder is reduced, meaning a more solid and rigid membrane. This is also strengthend by the diffusion coefficient, since less movement is another indicator of this state.</a:t>
            </a:r>
          </a:p>
          <a:p>
            <a:r>
              <a:rPr lang="en-IL"/>
              <a:t>Lesser surface area per each lipid is an additional sign for membranal structural changes that undergoes as cholescterol concentration changes.</a:t>
            </a:r>
          </a:p>
        </p:txBody>
      </p:sp>
    </p:spTree>
    <p:extLst>
      <p:ext uri="{BB962C8B-B14F-4D97-AF65-F5344CB8AC3E}">
        <p14:creationId xmlns:p14="http://schemas.microsoft.com/office/powerpoint/2010/main" val="4240925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r>
              <a:rPr lang="en-US" dirty="0"/>
              <a:t>Our data shows the significant influence cholesterol mediates other a variety of membranal core properties and behaviors such as it thickness and order phase, and its lipids surface area, flip-flop rate and diffusion coefficient. </a:t>
            </a:r>
          </a:p>
          <a:p>
            <a:r>
              <a:rPr lang="en-US" dirty="0"/>
              <a:t>All of this expands our understanding of membranal cholesterol, and might enrich our understanding of related cardiovascular diseases and other curios phenomena related to the rich world of lipids complexity.</a:t>
            </a:r>
            <a:r>
              <a:rPr lang="en-IL"/>
              <a:t> </a:t>
            </a:r>
            <a:endParaRPr lang="en-US" dirty="0"/>
          </a:p>
        </p:txBody>
      </p:sp>
    </p:spTree>
    <p:extLst>
      <p:ext uri="{BB962C8B-B14F-4D97-AF65-F5344CB8AC3E}">
        <p14:creationId xmlns:p14="http://schemas.microsoft.com/office/powerpoint/2010/main" val="239654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a:t>
            </a:r>
          </a:p>
        </p:txBody>
      </p:sp>
      <p:sp>
        <p:nvSpPr>
          <p:cNvPr id="3" name="Content Placeholder 2"/>
          <p:cNvSpPr>
            <a:spLocks noGrp="1"/>
          </p:cNvSpPr>
          <p:nvPr>
            <p:ph idx="1"/>
          </p:nvPr>
        </p:nvSpPr>
        <p:spPr/>
        <p:txBody>
          <a:bodyPr/>
          <a:lstStyle/>
          <a:p>
            <a:pPr marL="0" indent="0">
              <a:buNone/>
            </a:pPr>
            <a:r>
              <a:rPr lang="en-US" dirty="0"/>
              <a:t>I wish to thank all the people who helped with this project:</a:t>
            </a:r>
          </a:p>
          <a:p>
            <a:pPr marL="0" indent="0">
              <a:buNone/>
            </a:pPr>
            <a:r>
              <a:rPr lang="en-US" dirty="0"/>
              <a:t>Prof. Anat Barnea &amp; Dr. Einat Hazkani-Covo from the Open University for the supervision </a:t>
            </a:r>
          </a:p>
          <a:p>
            <a:pPr marL="0" indent="0">
              <a:buNone/>
            </a:pPr>
            <a:r>
              <a:rPr lang="en-US" dirty="0"/>
              <a:t>Dr. Tamir Dingjan &amp; Prof. Tony Futerman from Weizmann Institute of Science for the guidance, help and support</a:t>
            </a:r>
          </a:p>
        </p:txBody>
      </p:sp>
      <p:pic>
        <p:nvPicPr>
          <p:cNvPr id="4" name="Picture 2" descr="לימודים לתואר ראשון, שני ולימודי תעודה | האוניברסיטה הפתוחה">
            <a:extLst>
              <a:ext uri="{FF2B5EF4-FFF2-40B4-BE49-F238E27FC236}">
                <a16:creationId xmlns:a16="http://schemas.microsoft.com/office/drawing/2014/main" id="{AC4F32A2-C773-180D-708E-16D9281B85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51" y="6198772"/>
            <a:ext cx="3136135" cy="65922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2405D1CC-B8CB-B137-0363-F61C3C7DF2E9}"/>
              </a:ext>
            </a:extLst>
          </p:cNvPr>
          <p:cNvGrpSpPr/>
          <p:nvPr/>
        </p:nvGrpSpPr>
        <p:grpSpPr>
          <a:xfrm>
            <a:off x="8391182" y="6198772"/>
            <a:ext cx="3800818" cy="659228"/>
            <a:chOff x="1399142" y="3668617"/>
            <a:chExt cx="3503364" cy="561860"/>
          </a:xfrm>
        </p:grpSpPr>
        <p:sp>
          <p:nvSpPr>
            <p:cNvPr id="6" name="Rectangle 5">
              <a:extLst>
                <a:ext uri="{FF2B5EF4-FFF2-40B4-BE49-F238E27FC236}">
                  <a16:creationId xmlns:a16="http://schemas.microsoft.com/office/drawing/2014/main" id="{3462D838-9A84-4E78-0107-797308B319E9}"/>
                </a:ext>
              </a:extLst>
            </p:cNvPr>
            <p:cNvSpPr/>
            <p:nvPr/>
          </p:nvSpPr>
          <p:spPr>
            <a:xfrm>
              <a:off x="1399142" y="3668617"/>
              <a:ext cx="3503364" cy="5618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7" name="Picture 8" descr="Weizmann Institute of Science">
              <a:extLst>
                <a:ext uri="{FF2B5EF4-FFF2-40B4-BE49-F238E27FC236}">
                  <a16:creationId xmlns:a16="http://schemas.microsoft.com/office/drawing/2014/main" id="{F72E2F5A-6662-C420-F965-A21F4FED47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0707" y="3692513"/>
              <a:ext cx="3430829" cy="457200"/>
            </a:xfrm>
            <a:prstGeom prst="rect">
              <a:avLst/>
            </a:prstGeom>
            <a:noFill/>
            <a:ln>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7404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 Cholesterol</a:t>
            </a:r>
          </a:p>
        </p:txBody>
      </p:sp>
      <p:sp>
        <p:nvSpPr>
          <p:cNvPr id="3" name="Content Placeholder 2"/>
          <p:cNvSpPr>
            <a:spLocks noGrp="1"/>
          </p:cNvSpPr>
          <p:nvPr>
            <p:ph idx="1"/>
          </p:nvPr>
        </p:nvSpPr>
        <p:spPr/>
        <p:txBody>
          <a:bodyPr/>
          <a:lstStyle/>
          <a:p>
            <a:r>
              <a:rPr lang="en-US" dirty="0"/>
              <a:t>Cholesterol is the most abundant lipid in the mammalian cellular plasma membrane</a:t>
            </a:r>
          </a:p>
          <a:p>
            <a:r>
              <a:rPr lang="en-US" dirty="0"/>
              <a:t>A unique biochemical structure makes cholesterol a semi-planar, rigid and amphiphilic molecule</a:t>
            </a:r>
          </a:p>
          <a:p>
            <a:r>
              <a:rPr lang="en-US" dirty="0"/>
              <a:t>Cholesterol plays a significant role in the human body; both as a precursor of vitamins and hormones, and as a major building block of the plasma membrane with effect on behavior and structure</a:t>
            </a:r>
          </a:p>
          <a:p>
            <a:endParaRPr lang="en-US" dirty="0"/>
          </a:p>
        </p:txBody>
      </p:sp>
      <p:pic>
        <p:nvPicPr>
          <p:cNvPr id="4" name="Picture 3">
            <a:extLst>
              <a:ext uri="{FF2B5EF4-FFF2-40B4-BE49-F238E27FC236}">
                <a16:creationId xmlns:a16="http://schemas.microsoft.com/office/drawing/2014/main" id="{4B1AA58A-1BE8-AC01-3EF1-E1EDDB6BF124}"/>
              </a:ext>
            </a:extLst>
          </p:cNvPr>
          <p:cNvPicPr>
            <a:picLocks noChangeAspect="1"/>
          </p:cNvPicPr>
          <p:nvPr/>
        </p:nvPicPr>
        <p:blipFill>
          <a:blip r:embed="rId2"/>
          <a:stretch>
            <a:fillRect/>
          </a:stretch>
        </p:blipFill>
        <p:spPr>
          <a:xfrm>
            <a:off x="8000121" y="5104408"/>
            <a:ext cx="4191879" cy="1753592"/>
          </a:xfrm>
          <a:prstGeom prst="rect">
            <a:avLst/>
          </a:prstGeom>
        </p:spPr>
      </p:pic>
      <p:sp>
        <p:nvSpPr>
          <p:cNvPr id="5" name="TextBox 4">
            <a:extLst>
              <a:ext uri="{FF2B5EF4-FFF2-40B4-BE49-F238E27FC236}">
                <a16:creationId xmlns:a16="http://schemas.microsoft.com/office/drawing/2014/main" id="{6AE0A553-527D-3639-D431-A3E01C20E2A2}"/>
              </a:ext>
            </a:extLst>
          </p:cNvPr>
          <p:cNvSpPr txBox="1"/>
          <p:nvPr/>
        </p:nvSpPr>
        <p:spPr>
          <a:xfrm>
            <a:off x="10930598" y="6260123"/>
            <a:ext cx="1842868" cy="646331"/>
          </a:xfrm>
          <a:prstGeom prst="rect">
            <a:avLst/>
          </a:prstGeom>
          <a:noFill/>
        </p:spPr>
        <p:txBody>
          <a:bodyPr wrap="square" rtlCol="0">
            <a:spAutoFit/>
          </a:bodyPr>
          <a:lstStyle/>
          <a:p>
            <a:r>
              <a:rPr lang="en-IL">
                <a:solidFill>
                  <a:schemeClr val="bg2"/>
                </a:solidFill>
              </a:rPr>
              <a:t>Cholesterol molecule</a:t>
            </a:r>
          </a:p>
        </p:txBody>
      </p:sp>
    </p:spTree>
    <p:extLst>
      <p:ext uri="{BB962C8B-B14F-4D97-AF65-F5344CB8AC3E}">
        <p14:creationId xmlns:p14="http://schemas.microsoft.com/office/powerpoint/2010/main" val="234996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 RBCs Plasma Membranes</a:t>
            </a:r>
          </a:p>
        </p:txBody>
      </p:sp>
      <p:sp>
        <p:nvSpPr>
          <p:cNvPr id="3" name="Content Placeholder 2"/>
          <p:cNvSpPr>
            <a:spLocks noGrp="1"/>
          </p:cNvSpPr>
          <p:nvPr>
            <p:ph idx="1"/>
          </p:nvPr>
        </p:nvSpPr>
        <p:spPr/>
        <p:txBody>
          <a:bodyPr/>
          <a:lstStyle/>
          <a:p>
            <a:r>
              <a:rPr lang="en-US" dirty="0"/>
              <a:t>Their two-dimensional structure and rich body of literature make red blood cell’s membranes the default choice for lipidomics molecular dynamics studies</a:t>
            </a:r>
          </a:p>
          <a:p>
            <a:r>
              <a:rPr lang="en-US" dirty="0"/>
              <a:t>As cholesterol is the most common lipid in the RBCs membranes, it has a significant effect on it both biochemically and clinically, as connection between cardiovascular diseases and membranal cholesterol concentrations had been linked (Namazi et al., 2014)</a:t>
            </a:r>
          </a:p>
        </p:txBody>
      </p:sp>
      <p:pic>
        <p:nvPicPr>
          <p:cNvPr id="5122" name="Picture 2" descr="Red Blood Cells: What Do They Do? - Healthy Directions">
            <a:extLst>
              <a:ext uri="{FF2B5EF4-FFF2-40B4-BE49-F238E27FC236}">
                <a16:creationId xmlns:a16="http://schemas.microsoft.com/office/drawing/2014/main" id="{E8737DCE-57BF-3D52-249B-85307AA0A4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9054" y="4957590"/>
            <a:ext cx="4022946" cy="1900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22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 The Membrane and Its Properties</a:t>
            </a:r>
          </a:p>
        </p:txBody>
      </p:sp>
      <p:sp>
        <p:nvSpPr>
          <p:cNvPr id="3" name="Content Placeholder 2"/>
          <p:cNvSpPr>
            <a:spLocks noGrp="1"/>
          </p:cNvSpPr>
          <p:nvPr>
            <p:ph idx="1"/>
          </p:nvPr>
        </p:nvSpPr>
        <p:spPr/>
        <p:txBody>
          <a:bodyPr>
            <a:normAutofit/>
          </a:bodyPr>
          <a:lstStyle/>
          <a:p>
            <a:r>
              <a:rPr lang="en-US" sz="2000" dirty="0"/>
              <a:t>The plasma membrane of the cell is composed of lipids and proteins bound together, giving it a semi-liquid state and the signature bilayer structure, as it is composed of t</a:t>
            </a:r>
            <a:r>
              <a:rPr lang="he-IL" sz="2000" dirty="0"/>
              <a:t>w</a:t>
            </a:r>
            <a:r>
              <a:rPr lang="en-US" sz="2000" dirty="0"/>
              <a:t>o leaflets</a:t>
            </a:r>
          </a:p>
          <a:p>
            <a:r>
              <a:rPr lang="en-US" sz="2000" dirty="0"/>
              <a:t>The bilayer is made of a wide variety of lipids spread asymmetrically across it. Movement between leaflets is called “flip-flop” and rarely occurs in most lipids in the absence of flip-flop inducing enzymes such as Flippase, Floppase and Scramblase </a:t>
            </a:r>
          </a:p>
          <a:p>
            <a:r>
              <a:rPr lang="en-US" sz="2000" dirty="0"/>
              <a:t>Some of the most common lipids are: Cholesterol, Sphingolipids &amp; sphingomyelins, and phospholipids such as the p</a:t>
            </a:r>
            <a:r>
              <a:rPr lang="en-US" altLang="en-IL" sz="2000" dirty="0"/>
              <a:t>hosphoglycerolipids: phosphatidylserine (PS), phosphatidylcholine (PC), phosphatidylethanolamine (PE), phosphatidylinositol (PI) and others </a:t>
            </a:r>
          </a:p>
          <a:p>
            <a:pPr marL="0" indent="0">
              <a:buNone/>
            </a:pPr>
            <a:endParaRPr lang="en-US" sz="2000" dirty="0"/>
          </a:p>
        </p:txBody>
      </p:sp>
      <p:pic>
        <p:nvPicPr>
          <p:cNvPr id="6146" name="Picture 2" descr="Biochemistry/Lipids And The Plasma Membrane - Wikibooks, open books for an  open world">
            <a:extLst>
              <a:ext uri="{FF2B5EF4-FFF2-40B4-BE49-F238E27FC236}">
                <a16:creationId xmlns:a16="http://schemas.microsoft.com/office/drawing/2014/main" id="{43A478C1-1094-1DDB-E7E8-718BF4AF0F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1493" y="4958950"/>
            <a:ext cx="3660507" cy="2250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49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 Cholesterol and the membrane</a:t>
            </a:r>
          </a:p>
        </p:txBody>
      </p:sp>
      <p:sp>
        <p:nvSpPr>
          <p:cNvPr id="3" name="Content Placeholder 2"/>
          <p:cNvSpPr>
            <a:spLocks noGrp="1"/>
          </p:cNvSpPr>
          <p:nvPr>
            <p:ph idx="1"/>
          </p:nvPr>
        </p:nvSpPr>
        <p:spPr>
          <a:xfrm>
            <a:off x="1066800" y="1714500"/>
            <a:ext cx="10058400" cy="4818502"/>
          </a:xfrm>
        </p:spPr>
        <p:txBody>
          <a:bodyPr/>
          <a:lstStyle/>
          <a:p>
            <a:r>
              <a:rPr lang="en-US" dirty="0"/>
              <a:t>Thanks to it chemical structure, cholesterol interactions with lipids and proteins are accountable for several phenomena in the bilayer, such as an effect on membrane rigidness and permeability</a:t>
            </a:r>
          </a:p>
          <a:p>
            <a:r>
              <a:rPr lang="en-US" dirty="0"/>
              <a:t>Another well known hypothesized phenomena is lipid rafts: domains of cholesterol, sphingolipids and proteins creating more solid and stable areas within the membrane</a:t>
            </a:r>
          </a:p>
          <a:p>
            <a:r>
              <a:rPr lang="en-US" dirty="0"/>
              <a:t>Despite its importance and the effect of cholesterol concentration on the cellular and RBC’s plasma membrane, the concentration is yet to be known,</a:t>
            </a:r>
            <a:br>
              <a:rPr lang="en-US" dirty="0"/>
            </a:br>
            <a:r>
              <a:rPr lang="en-US" dirty="0"/>
              <a:t>with a wide range of estimations across literature. It might be that</a:t>
            </a:r>
            <a:br>
              <a:rPr lang="en-US" dirty="0"/>
            </a:br>
            <a:r>
              <a:rPr lang="en-US" dirty="0"/>
              <a:t>it’s not constant and dependent on diet and other parameters, </a:t>
            </a:r>
            <a:br>
              <a:rPr lang="en-US" dirty="0"/>
            </a:br>
            <a:r>
              <a:rPr lang="en-US" dirty="0"/>
              <a:t>thus increasing the importance of understanding the effect of</a:t>
            </a:r>
            <a:br>
              <a:rPr lang="en-US" dirty="0"/>
            </a:br>
            <a:r>
              <a:rPr lang="en-US" dirty="0"/>
              <a:t>cholesterol concentration on the membrane</a:t>
            </a:r>
          </a:p>
        </p:txBody>
      </p:sp>
      <p:pic>
        <p:nvPicPr>
          <p:cNvPr id="9218" name="Picture 2" descr="A simplified model of lipid rafts in cell membranes. The phospholipids... |  Download Scientific Diagram">
            <a:extLst>
              <a:ext uri="{FF2B5EF4-FFF2-40B4-BE49-F238E27FC236}">
                <a16:creationId xmlns:a16="http://schemas.microsoft.com/office/drawing/2014/main" id="{5321DC93-415B-A4ED-9F68-915D52421C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33285" y="4994849"/>
            <a:ext cx="2458715" cy="1863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75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rtl="1" eaLnBrk="1" latinLnBrk="0" hangingPunct="1">
              <a:lnSpc>
                <a:spcPct val="90000"/>
              </a:lnSpc>
              <a:spcBef>
                <a:spcPct val="0"/>
              </a:spcBef>
              <a:buNone/>
            </a:pPr>
            <a:r>
              <a:rPr lang="en-US" dirty="0"/>
              <a:t>Methods</a:t>
            </a:r>
          </a:p>
        </p:txBody>
      </p:sp>
      <p:graphicFrame>
        <p:nvGraphicFramePr>
          <p:cNvPr id="4" name="Content Placeholder 2" descr="Accent process showing 4 groups arranged from left to right with task descriptions under each group"/>
          <p:cNvGraphicFramePr>
            <a:graphicFrameLocks noGrp="1"/>
          </p:cNvGraphicFramePr>
          <p:nvPr>
            <p:ph idx="1"/>
            <p:extLst>
              <p:ext uri="{D42A27DB-BD31-4B8C-83A1-F6EECF244321}">
                <p14:modId xmlns:p14="http://schemas.microsoft.com/office/powerpoint/2010/main" val="3938437558"/>
              </p:ext>
            </p:extLst>
          </p:nvPr>
        </p:nvGraphicFramePr>
        <p:xfrm>
          <a:off x="1066800" y="1714500"/>
          <a:ext cx="10058400" cy="445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9AA7F6B3-C2D5-C4DC-CC4A-32CD3DDBC47D}"/>
              </a:ext>
            </a:extLst>
          </p:cNvPr>
          <p:cNvSpPr txBox="1"/>
          <p:nvPr/>
        </p:nvSpPr>
        <p:spPr>
          <a:xfrm>
            <a:off x="-70340" y="6644158"/>
            <a:ext cx="6091311" cy="261610"/>
          </a:xfrm>
          <a:prstGeom prst="rect">
            <a:avLst/>
          </a:prstGeom>
          <a:noFill/>
        </p:spPr>
        <p:txBody>
          <a:bodyPr wrap="square" rtlCol="0">
            <a:spAutoFit/>
          </a:bodyPr>
          <a:lstStyle/>
          <a:p>
            <a:r>
              <a:rPr lang="en-IL" sz="1050"/>
              <a:t>*Github links to composition grid and memly attached</a:t>
            </a:r>
          </a:p>
        </p:txBody>
      </p:sp>
    </p:spTree>
    <p:extLst>
      <p:ext uri="{BB962C8B-B14F-4D97-AF65-F5344CB8AC3E}">
        <p14:creationId xmlns:p14="http://schemas.microsoft.com/office/powerpoint/2010/main" val="334139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C8C52-496B-B2CB-524A-4B42071B6CDB}"/>
              </a:ext>
            </a:extLst>
          </p:cNvPr>
          <p:cNvSpPr>
            <a:spLocks noGrp="1"/>
          </p:cNvSpPr>
          <p:nvPr>
            <p:ph type="title"/>
          </p:nvPr>
        </p:nvSpPr>
        <p:spPr/>
        <p:txBody>
          <a:bodyPr/>
          <a:lstStyle/>
          <a:p>
            <a:r>
              <a:rPr lang="en-IL"/>
              <a:t>Initial Data &amp; Membrane Preperation</a:t>
            </a:r>
          </a:p>
        </p:txBody>
      </p:sp>
      <p:sp>
        <p:nvSpPr>
          <p:cNvPr id="3" name="Content Placeholder 2">
            <a:extLst>
              <a:ext uri="{FF2B5EF4-FFF2-40B4-BE49-F238E27FC236}">
                <a16:creationId xmlns:a16="http://schemas.microsoft.com/office/drawing/2014/main" id="{2B7B0F3F-2675-E87F-F877-03C8AA95D40A}"/>
              </a:ext>
            </a:extLst>
          </p:cNvPr>
          <p:cNvSpPr>
            <a:spLocks noGrp="1"/>
          </p:cNvSpPr>
          <p:nvPr>
            <p:ph idx="1"/>
          </p:nvPr>
        </p:nvSpPr>
        <p:spPr/>
        <p:txBody>
          <a:bodyPr/>
          <a:lstStyle/>
          <a:p>
            <a:r>
              <a:rPr lang="en-IL"/>
              <a:t>Original lipidomics data from (Lorent at al., 2020) was rescaled in order to generate updated membranes with the fitting cholesterol concentrations, using a computational tool we developed called “composition grid”</a:t>
            </a:r>
          </a:p>
          <a:p>
            <a:r>
              <a:rPr lang="en-IL"/>
              <a:t>The compositional data of every experiment was then uploaded to a dedicated molecular dynamics program called GROMACS v2020.6</a:t>
            </a:r>
          </a:p>
          <a:p>
            <a:r>
              <a:rPr lang="en-IL"/>
              <a:t>Topologies of the membrane components were generated using GROMACS and python based on Martini Coarse-Grain force-field</a:t>
            </a:r>
            <a:br>
              <a:rPr lang="en-IL"/>
            </a:br>
            <a:r>
              <a:rPr lang="en-IL"/>
              <a:t>(figure A), then minimized and equilibrated.</a:t>
            </a:r>
          </a:p>
        </p:txBody>
      </p:sp>
      <p:pic>
        <p:nvPicPr>
          <p:cNvPr id="4" name="Picture 2" descr="Martini lipid details">
            <a:extLst>
              <a:ext uri="{FF2B5EF4-FFF2-40B4-BE49-F238E27FC236}">
                <a16:creationId xmlns:a16="http://schemas.microsoft.com/office/drawing/2014/main" id="{2D061F11-E92D-E3C6-FB61-2A43D18B98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8900" y="4330700"/>
            <a:ext cx="3213100" cy="2527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81A0DC7-A442-DB4D-D232-004D7EDEA08A}"/>
              </a:ext>
            </a:extLst>
          </p:cNvPr>
          <p:cNvSpPr txBox="1"/>
          <p:nvPr/>
        </p:nvSpPr>
        <p:spPr>
          <a:xfrm>
            <a:off x="8912798" y="6566055"/>
            <a:ext cx="352387" cy="369332"/>
          </a:xfrm>
          <a:prstGeom prst="rect">
            <a:avLst/>
          </a:prstGeom>
          <a:noFill/>
        </p:spPr>
        <p:txBody>
          <a:bodyPr wrap="square" rtlCol="0">
            <a:spAutoFit/>
          </a:bodyPr>
          <a:lstStyle/>
          <a:p>
            <a:r>
              <a:rPr lang="en-IL">
                <a:solidFill>
                  <a:schemeClr val="bg2"/>
                </a:solidFill>
              </a:rPr>
              <a:t>A</a:t>
            </a:r>
          </a:p>
        </p:txBody>
      </p:sp>
    </p:spTree>
    <p:extLst>
      <p:ext uri="{BB962C8B-B14F-4D97-AF65-F5344CB8AC3E}">
        <p14:creationId xmlns:p14="http://schemas.microsoft.com/office/powerpoint/2010/main" val="199684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09E9D-A949-F9BB-CE6A-CEFC38DF598A}"/>
              </a:ext>
            </a:extLst>
          </p:cNvPr>
          <p:cNvSpPr>
            <a:spLocks noGrp="1"/>
          </p:cNvSpPr>
          <p:nvPr>
            <p:ph type="title"/>
          </p:nvPr>
        </p:nvSpPr>
        <p:spPr/>
        <p:txBody>
          <a:bodyPr/>
          <a:lstStyle/>
          <a:p>
            <a:r>
              <a:rPr lang="en-IL"/>
              <a:t>Molecular Dynamics (MD) Simulations</a:t>
            </a:r>
          </a:p>
        </p:txBody>
      </p:sp>
      <p:sp>
        <p:nvSpPr>
          <p:cNvPr id="3" name="Content Placeholder 2">
            <a:extLst>
              <a:ext uri="{FF2B5EF4-FFF2-40B4-BE49-F238E27FC236}">
                <a16:creationId xmlns:a16="http://schemas.microsoft.com/office/drawing/2014/main" id="{95727056-49D7-2FA7-BC41-4102CCE49F19}"/>
              </a:ext>
            </a:extLst>
          </p:cNvPr>
          <p:cNvSpPr>
            <a:spLocks noGrp="1"/>
          </p:cNvSpPr>
          <p:nvPr>
            <p:ph idx="1"/>
          </p:nvPr>
        </p:nvSpPr>
        <p:spPr/>
        <p:txBody>
          <a:bodyPr/>
          <a:lstStyle/>
          <a:p>
            <a:r>
              <a:rPr lang="en-IL" dirty="0"/>
              <a:t>Molecular dynamics is a computational tool allowing for atomic and molecular scaled examination of biochemical dynamics, based on Newtonian physical equations</a:t>
            </a:r>
          </a:p>
          <a:p>
            <a:r>
              <a:rPr lang="en-IL" dirty="0"/>
              <a:t>Experimental boxes containing a bilayer of ~5,000 lipids, water and ions were set using GROMACS</a:t>
            </a:r>
          </a:p>
          <a:p>
            <a:r>
              <a:rPr lang="en-IL" dirty="0"/>
              <a:t>Experimental files were uploaded to Amazon Web</a:t>
            </a:r>
            <a:br>
              <a:rPr lang="en-IL" dirty="0"/>
            </a:br>
            <a:r>
              <a:rPr lang="en-IL" dirty="0"/>
              <a:t>Services (AWS) and were set to run for 20 μs</a:t>
            </a:r>
          </a:p>
        </p:txBody>
      </p:sp>
      <p:pic>
        <p:nvPicPr>
          <p:cNvPr id="4" name="Picture 3">
            <a:extLst>
              <a:ext uri="{FF2B5EF4-FFF2-40B4-BE49-F238E27FC236}">
                <a16:creationId xmlns:a16="http://schemas.microsoft.com/office/drawing/2014/main" id="{F5D6D844-1CF2-1F26-CE74-90D9FCAAE9A4}"/>
              </a:ext>
            </a:extLst>
          </p:cNvPr>
          <p:cNvPicPr>
            <a:picLocks noChangeAspect="1"/>
          </p:cNvPicPr>
          <p:nvPr/>
        </p:nvPicPr>
        <p:blipFill>
          <a:blip r:embed="rId2"/>
          <a:stretch>
            <a:fillRect/>
          </a:stretch>
        </p:blipFill>
        <p:spPr>
          <a:xfrm>
            <a:off x="8560106" y="4087449"/>
            <a:ext cx="3631894" cy="2770551"/>
          </a:xfrm>
          <a:prstGeom prst="rect">
            <a:avLst/>
          </a:prstGeom>
        </p:spPr>
      </p:pic>
    </p:spTree>
    <p:extLst>
      <p:ext uri="{BB962C8B-B14F-4D97-AF65-F5344CB8AC3E}">
        <p14:creationId xmlns:p14="http://schemas.microsoft.com/office/powerpoint/2010/main" val="134266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1C809-E00D-09D0-9622-6F9117E9846B}"/>
              </a:ext>
            </a:extLst>
          </p:cNvPr>
          <p:cNvSpPr>
            <a:spLocks noGrp="1"/>
          </p:cNvSpPr>
          <p:nvPr>
            <p:ph type="title"/>
          </p:nvPr>
        </p:nvSpPr>
        <p:spPr/>
        <p:txBody>
          <a:bodyPr/>
          <a:lstStyle/>
          <a:p>
            <a:r>
              <a:rPr lang="en-IL"/>
              <a:t>Analysis Methods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72E3A0A-6D61-F4E3-3109-631348CD80BB}"/>
                  </a:ext>
                </a:extLst>
              </p:cNvPr>
              <p:cNvSpPr>
                <a:spLocks noGrp="1"/>
              </p:cNvSpPr>
              <p:nvPr>
                <p:ph idx="1"/>
              </p:nvPr>
            </p:nvSpPr>
            <p:spPr/>
            <p:txBody>
              <a:bodyPr>
                <a:normAutofit fontScale="92500"/>
              </a:bodyPr>
              <a:lstStyle/>
              <a:p>
                <a:r>
                  <a:rPr lang="en-IL"/>
                  <a:t>The analysis was mostly done in a program we developed called “memly”. The lipid order parameter analysis was based upon Lipyphilic (Smith &amp; Lorenz., 2021)</a:t>
                </a:r>
              </a:p>
              <a:p>
                <a:r>
                  <a:rPr lang="en-IL"/>
                  <a:t>Main principles of the analysis:</a:t>
                </a:r>
              </a:p>
              <a:p>
                <a:pPr lvl="1"/>
                <a:r>
                  <a:rPr lang="en-IL"/>
                  <a:t>Mean sqaure displacement -  </a:t>
                </a:r>
                <a14:m>
                  <m:oMath xmlns:m="http://schemas.openxmlformats.org/officeDocument/2006/math">
                    <m:d>
                      <m:dPr>
                        <m:begChr m:val="〈"/>
                        <m:endChr m:val="〉"/>
                        <m:ctrlPr>
                          <a:rPr lang="en-IL" sz="1800" i="1" smtClean="0">
                            <a:effectLst/>
                            <a:latin typeface="Cambria Math" panose="02040503050406030204" pitchFamily="18" charset="0"/>
                            <a:ea typeface="Calibri" panose="020F0502020204030204" pitchFamily="34" charset="0"/>
                            <a:cs typeface="Calibri" panose="020F0502020204030204" pitchFamily="34" charset="0"/>
                          </a:rPr>
                        </m:ctrlPr>
                      </m:dPr>
                      <m:e>
                        <m:sSup>
                          <m:sSupPr>
                            <m:ctrlPr>
                              <a:rPr lang="en-IL" sz="1800" i="1">
                                <a:effectLst/>
                                <a:latin typeface="Cambria Math" panose="02040503050406030204" pitchFamily="18" charset="0"/>
                                <a:ea typeface="Calibri" panose="020F0502020204030204" pitchFamily="34" charset="0"/>
                                <a:cs typeface="Calibri" panose="020F0502020204030204" pitchFamily="34" charset="0"/>
                              </a:rPr>
                            </m:ctrlPr>
                          </m:sSupPr>
                          <m:e>
                            <m:d>
                              <m:dPr>
                                <m:ctrlPr>
                                  <a:rPr lang="en-IL" sz="1800" i="1">
                                    <a:effectLst/>
                                    <a:latin typeface="Cambria Math" panose="02040503050406030204" pitchFamily="18" charset="0"/>
                                    <a:ea typeface="Calibri" panose="020F0502020204030204" pitchFamily="34" charset="0"/>
                                    <a:cs typeface="Calibri" panose="020F0502020204030204" pitchFamily="34" charset="0"/>
                                  </a:rPr>
                                </m:ctrlPr>
                              </m:dPr>
                              <m:e>
                                <m:r>
                                  <a:rPr lang="en-US" sz="1800" i="1">
                                    <a:effectLst/>
                                    <a:latin typeface="Cambria Math" panose="02040503050406030204" pitchFamily="18" charset="0"/>
                                    <a:ea typeface="Calibri" panose="020F0502020204030204" pitchFamily="34" charset="0"/>
                                    <a:cs typeface="Calibri" panose="020F0502020204030204" pitchFamily="34" charset="0"/>
                                  </a:rPr>
                                  <m:t>𝑥</m:t>
                                </m:r>
                                <m:d>
                                  <m:dPr>
                                    <m:ctrlPr>
                                      <a:rPr lang="en-IL" sz="1800" i="1">
                                        <a:effectLst/>
                                        <a:latin typeface="Cambria Math" panose="02040503050406030204" pitchFamily="18" charset="0"/>
                                        <a:ea typeface="Calibri" panose="020F0502020204030204" pitchFamily="34" charset="0"/>
                                        <a:cs typeface="Calibri" panose="020F0502020204030204" pitchFamily="34" charset="0"/>
                                      </a:rPr>
                                    </m:ctrlPr>
                                  </m:dPr>
                                  <m:e>
                                    <m:r>
                                      <a:rPr lang="en-US" sz="1800" i="1">
                                        <a:effectLst/>
                                        <a:latin typeface="Cambria Math" panose="02040503050406030204" pitchFamily="18" charset="0"/>
                                        <a:ea typeface="Calibri" panose="020F0502020204030204" pitchFamily="34" charset="0"/>
                                        <a:cs typeface="Calibri" panose="020F0502020204030204" pitchFamily="34" charset="0"/>
                                      </a:rPr>
                                      <m:t>𝑡</m:t>
                                    </m:r>
                                  </m:e>
                                </m:d>
                                <m:r>
                                  <a:rPr lang="en-US" sz="1800" i="1">
                                    <a:effectLst/>
                                    <a:latin typeface="Cambria Math" panose="02040503050406030204" pitchFamily="18" charset="0"/>
                                    <a:ea typeface="Calibri" panose="020F0502020204030204" pitchFamily="34" charset="0"/>
                                    <a:cs typeface="Calibri" panose="020F0502020204030204" pitchFamily="34" charset="0"/>
                                  </a:rPr>
                                  <m:t>−</m:t>
                                </m:r>
                                <m:sSub>
                                  <m:sSubPr>
                                    <m:ctrlPr>
                                      <a:rPr lang="en-IL" sz="1800" i="1">
                                        <a:effectLst/>
                                        <a:latin typeface="Cambria Math" panose="02040503050406030204" pitchFamily="18" charset="0"/>
                                        <a:ea typeface="Calibri" panose="020F0502020204030204" pitchFamily="34" charset="0"/>
                                        <a:cs typeface="Calibri" panose="020F0502020204030204" pitchFamily="34" charset="0"/>
                                      </a:rPr>
                                    </m:ctrlPr>
                                  </m:sSubPr>
                                  <m:e>
                                    <m:r>
                                      <a:rPr lang="en-US" sz="1800" i="1">
                                        <a:effectLst/>
                                        <a:latin typeface="Cambria Math" panose="02040503050406030204" pitchFamily="18" charset="0"/>
                                        <a:ea typeface="Calibri" panose="020F0502020204030204" pitchFamily="34" charset="0"/>
                                        <a:cs typeface="Calibri" panose="020F0502020204030204" pitchFamily="34" charset="0"/>
                                      </a:rPr>
                                      <m:t>𝑥</m:t>
                                    </m:r>
                                  </m:e>
                                  <m:sub>
                                    <m:r>
                                      <a:rPr lang="en-US" sz="1800" i="1">
                                        <a:effectLst/>
                                        <a:latin typeface="Cambria Math" panose="02040503050406030204" pitchFamily="18" charset="0"/>
                                        <a:ea typeface="Calibri" panose="020F0502020204030204" pitchFamily="34" charset="0"/>
                                        <a:cs typeface="Calibri" panose="020F0502020204030204" pitchFamily="34" charset="0"/>
                                      </a:rPr>
                                      <m:t>0</m:t>
                                    </m:r>
                                  </m:sub>
                                </m:sSub>
                              </m:e>
                            </m:d>
                          </m:e>
                          <m:sup>
                            <m:r>
                              <a:rPr lang="en-US" sz="1800" i="1">
                                <a:effectLst/>
                                <a:latin typeface="Cambria Math" panose="02040503050406030204" pitchFamily="18" charset="0"/>
                                <a:ea typeface="Calibri" panose="020F0502020204030204" pitchFamily="34" charset="0"/>
                                <a:cs typeface="Calibri" panose="020F0502020204030204" pitchFamily="34" charset="0"/>
                              </a:rPr>
                              <m:t>2</m:t>
                            </m:r>
                          </m:sup>
                        </m:sSup>
                      </m:e>
                    </m:d>
                  </m:oMath>
                </a14:m>
                <a:endParaRPr lang="en-IL" sz="1800">
                  <a:effectLst/>
                  <a:latin typeface="Calibri" panose="020F0502020204030204" pitchFamily="34" charset="0"/>
                  <a:ea typeface="Calibri" panose="020F0502020204030204" pitchFamily="34" charset="0"/>
                  <a:cs typeface="Arial" panose="020B0604020202020204" pitchFamily="34" charset="0"/>
                </a:endParaRPr>
              </a:p>
              <a:p>
                <a:pPr lvl="1"/>
                <a:r>
                  <a:rPr lang="en-IL"/>
                  <a:t>Bilayer thickness – Average of vectors between lipid’s head groups from both leaflets</a:t>
                </a:r>
              </a:p>
              <a:p>
                <a:pPr lvl="1"/>
                <a:r>
                  <a:rPr lang="en-IL"/>
                  <a:t>Surface area – area of the lipid’s projection’s voronoi polygons</a:t>
                </a:r>
              </a:p>
              <a:p>
                <a:pPr lvl="1"/>
                <a:r>
                  <a:rPr lang="en-IL"/>
                  <a:t>Order parameter – </a:t>
                </a:r>
                <a14:m>
                  <m:oMath xmlns:m="http://schemas.openxmlformats.org/officeDocument/2006/math">
                    <m:sSub>
                      <m:sSubPr>
                        <m:ctrlPr>
                          <a:rPr lang="en-IL" sz="1800" i="1" smtClean="0">
                            <a:effectLst/>
                            <a:latin typeface="Cambria Math" panose="02040503050406030204" pitchFamily="18" charset="0"/>
                            <a:ea typeface="Calibri" panose="020F0502020204030204" pitchFamily="34" charset="0"/>
                            <a:cs typeface="Calibri" panose="020F0502020204030204" pitchFamily="34" charset="0"/>
                          </a:rPr>
                        </m:ctrlPr>
                      </m:sSubPr>
                      <m:e>
                        <m:r>
                          <a:rPr lang="en-US" sz="1800" i="1">
                            <a:effectLst/>
                            <a:latin typeface="Cambria Math" panose="02040503050406030204" pitchFamily="18" charset="0"/>
                            <a:ea typeface="Calibri" panose="020F0502020204030204" pitchFamily="34" charset="0"/>
                            <a:cs typeface="Calibri" panose="020F0502020204030204" pitchFamily="34" charset="0"/>
                          </a:rPr>
                          <m:t>𝑆</m:t>
                        </m:r>
                      </m:e>
                      <m:sub>
                        <m:r>
                          <a:rPr lang="en-US" sz="1800" i="1">
                            <a:effectLst/>
                            <a:latin typeface="Cambria Math" panose="02040503050406030204" pitchFamily="18" charset="0"/>
                            <a:ea typeface="Calibri" panose="020F0502020204030204" pitchFamily="34" charset="0"/>
                            <a:cs typeface="Calibri" panose="020F0502020204030204" pitchFamily="34" charset="0"/>
                          </a:rPr>
                          <m:t>𝑐𝑐</m:t>
                        </m:r>
                      </m:sub>
                    </m:sSub>
                    <m:r>
                      <a:rPr lang="en-US" sz="1800" i="1">
                        <a:effectLst/>
                        <a:latin typeface="Cambria Math" panose="02040503050406030204" pitchFamily="18" charset="0"/>
                        <a:ea typeface="Calibri" panose="020F0502020204030204" pitchFamily="34" charset="0"/>
                        <a:cs typeface="Calibri" panose="020F0502020204030204" pitchFamily="34" charset="0"/>
                      </a:rPr>
                      <m:t>=</m:t>
                    </m:r>
                    <m:f>
                      <m:fPr>
                        <m:ctrlPr>
                          <a:rPr lang="en-IL" sz="1800" i="1">
                            <a:effectLst/>
                            <a:latin typeface="Cambria Math" panose="02040503050406030204" pitchFamily="18" charset="0"/>
                            <a:ea typeface="Calibri" panose="020F0502020204030204" pitchFamily="34" charset="0"/>
                            <a:cs typeface="Calibri" panose="020F0502020204030204" pitchFamily="34" charset="0"/>
                          </a:rPr>
                        </m:ctrlPr>
                      </m:fPr>
                      <m:num>
                        <m:d>
                          <m:dPr>
                            <m:begChr m:val="〈"/>
                            <m:endChr m:val="〉"/>
                            <m:ctrlPr>
                              <a:rPr lang="en-IL" sz="1800" i="1">
                                <a:effectLst/>
                                <a:latin typeface="Cambria Math" panose="02040503050406030204" pitchFamily="18" charset="0"/>
                                <a:ea typeface="Calibri" panose="020F0502020204030204" pitchFamily="34" charset="0"/>
                                <a:cs typeface="Calibri" panose="020F0502020204030204" pitchFamily="34" charset="0"/>
                              </a:rPr>
                            </m:ctrlPr>
                          </m:dPr>
                          <m:e>
                            <m:r>
                              <a:rPr lang="en-US" sz="1800" i="1">
                                <a:effectLst/>
                                <a:latin typeface="Cambria Math" panose="02040503050406030204" pitchFamily="18" charset="0"/>
                                <a:ea typeface="Calibri" panose="020F0502020204030204" pitchFamily="34" charset="0"/>
                                <a:cs typeface="Calibri" panose="020F0502020204030204" pitchFamily="34" charset="0"/>
                              </a:rPr>
                              <m:t>3</m:t>
                            </m:r>
                            <m:r>
                              <a:rPr lang="en-US" sz="1800" i="1">
                                <a:effectLst/>
                                <a:latin typeface="Cambria Math" panose="02040503050406030204" pitchFamily="18" charset="0"/>
                                <a:ea typeface="Calibri" panose="020F0502020204030204" pitchFamily="34" charset="0"/>
                                <a:cs typeface="Calibri" panose="020F0502020204030204" pitchFamily="34" charset="0"/>
                              </a:rPr>
                              <m:t>∗</m:t>
                            </m:r>
                            <m:sSup>
                              <m:sSupPr>
                                <m:ctrlPr>
                                  <a:rPr lang="en-IL" sz="1800" i="1">
                                    <a:effectLst/>
                                    <a:latin typeface="Cambria Math" panose="02040503050406030204" pitchFamily="18" charset="0"/>
                                    <a:ea typeface="Calibri" panose="020F0502020204030204" pitchFamily="34" charset="0"/>
                                    <a:cs typeface="Calibri" panose="020F0502020204030204" pitchFamily="34" charset="0"/>
                                  </a:rPr>
                                </m:ctrlPr>
                              </m:sSupPr>
                              <m:e>
                                <m:r>
                                  <a:rPr lang="en-US" sz="1800" i="1">
                                    <a:effectLst/>
                                    <a:latin typeface="Cambria Math" panose="02040503050406030204" pitchFamily="18" charset="0"/>
                                    <a:ea typeface="Calibri" panose="020F0502020204030204" pitchFamily="34" charset="0"/>
                                    <a:cs typeface="Calibri" panose="020F0502020204030204" pitchFamily="34" charset="0"/>
                                  </a:rPr>
                                  <m:t>𝑐𝑜𝑠</m:t>
                                </m:r>
                                <m:r>
                                  <a:rPr lang="en-US" sz="1800" i="1">
                                    <a:effectLst/>
                                    <a:latin typeface="Cambria Math" panose="02040503050406030204" pitchFamily="18" charset="0"/>
                                    <a:ea typeface="Calibri" panose="020F0502020204030204" pitchFamily="34" charset="0"/>
                                    <a:cs typeface="Calibri" panose="020F0502020204030204" pitchFamily="34" charset="0"/>
                                  </a:rPr>
                                  <m:t>𝜃</m:t>
                                </m:r>
                              </m:e>
                              <m:sup>
                                <m:r>
                                  <a:rPr lang="en-US" sz="1800" i="1">
                                    <a:effectLst/>
                                    <a:latin typeface="Cambria Math" panose="02040503050406030204" pitchFamily="18" charset="0"/>
                                    <a:ea typeface="Calibri" panose="020F0502020204030204" pitchFamily="34" charset="0"/>
                                    <a:cs typeface="Calibri" panose="020F0502020204030204" pitchFamily="34" charset="0"/>
                                  </a:rPr>
                                  <m:t>2</m:t>
                                </m:r>
                              </m:sup>
                            </m:sSup>
                            <m:r>
                              <a:rPr lang="en-US" sz="1800" i="1">
                                <a:effectLst/>
                                <a:latin typeface="Cambria Math" panose="02040503050406030204" pitchFamily="18" charset="0"/>
                                <a:ea typeface="Calibri" panose="020F0502020204030204" pitchFamily="34" charset="0"/>
                                <a:cs typeface="Calibri" panose="020F0502020204030204" pitchFamily="34" charset="0"/>
                              </a:rPr>
                              <m:t>−</m:t>
                            </m:r>
                            <m:r>
                              <a:rPr lang="en-US" sz="1800" i="1">
                                <a:effectLst/>
                                <a:latin typeface="Cambria Math" panose="02040503050406030204" pitchFamily="18" charset="0"/>
                                <a:ea typeface="Calibri" panose="020F0502020204030204" pitchFamily="34" charset="0"/>
                                <a:cs typeface="Calibri" panose="020F0502020204030204" pitchFamily="34" charset="0"/>
                              </a:rPr>
                              <m:t>1</m:t>
                            </m:r>
                          </m:e>
                        </m:d>
                      </m:num>
                      <m:den>
                        <m:r>
                          <a:rPr lang="en-US" sz="1800" i="1">
                            <a:effectLst/>
                            <a:latin typeface="Cambria Math" panose="02040503050406030204" pitchFamily="18" charset="0"/>
                            <a:ea typeface="Calibri" panose="020F0502020204030204" pitchFamily="34" charset="0"/>
                            <a:cs typeface="Calibri" panose="020F0502020204030204" pitchFamily="34" charset="0"/>
                          </a:rPr>
                          <m:t>2</m:t>
                        </m:r>
                      </m:den>
                    </m:f>
                  </m:oMath>
                </a14:m>
                <a:r>
                  <a:rPr lang="en-IL"/>
                  <a:t> , </a:t>
                </a:r>
                <a:r>
                  <a:rPr lang="en-US" sz="1000" dirty="0">
                    <a:sym typeface="Symbol" pitchFamily="2" charset="2"/>
                  </a:rPr>
                  <a:t></a:t>
                </a:r>
                <a:r>
                  <a:rPr lang="en-US" sz="1000" dirty="0"/>
                  <a:t> = The angle between the normal of the bilayer and the vector connecting two tail chain carbon atoms</a:t>
                </a:r>
                <a:endParaRPr lang="en-IL" sz="1000"/>
              </a:p>
              <a:p>
                <a:pPr lvl="1"/>
                <a:r>
                  <a:rPr lang="en-IL"/>
                  <a:t>Flop-flop rate –  </a:t>
                </a:r>
                <a14:m>
                  <m:oMath xmlns:m="http://schemas.openxmlformats.org/officeDocument/2006/math">
                    <m:sSub>
                      <m:sSubPr>
                        <m:ctrlPr>
                          <a:rPr lang="en-IL" sz="1800" i="1" smtClean="0">
                            <a:effectLst/>
                            <a:latin typeface="Cambria Math" panose="02040503050406030204" pitchFamily="18" charset="0"/>
                            <a:ea typeface="Calibri" panose="020F0502020204030204" pitchFamily="34" charset="0"/>
                            <a:cs typeface="Calibri" panose="020F0502020204030204" pitchFamily="34" charset="0"/>
                          </a:rPr>
                        </m:ctrlPr>
                      </m:sSubPr>
                      <m:e>
                        <m:r>
                          <a:rPr lang="en-US" sz="1800" b="0" i="1" smtClean="0">
                            <a:effectLst/>
                            <a:latin typeface="Cambria Math" panose="02040503050406030204" pitchFamily="18" charset="0"/>
                            <a:ea typeface="Calibri" panose="020F0502020204030204" pitchFamily="34" charset="0"/>
                            <a:cs typeface="Calibri" panose="020F0502020204030204" pitchFamily="34" charset="0"/>
                          </a:rPr>
                          <m:t>𝑟</m:t>
                        </m:r>
                      </m:e>
                      <m:sub>
                        <m:r>
                          <a:rPr lang="en-US" sz="1800" b="0" i="1" smtClean="0">
                            <a:effectLst/>
                            <a:latin typeface="Cambria Math" panose="02040503050406030204" pitchFamily="18" charset="0"/>
                            <a:ea typeface="Calibri" panose="020F0502020204030204" pitchFamily="34" charset="0"/>
                            <a:cs typeface="Calibri" panose="020F0502020204030204" pitchFamily="34" charset="0"/>
                          </a:rPr>
                          <m:t>𝑓𝑙𝑖𝑝</m:t>
                        </m:r>
                        <m:r>
                          <a:rPr lang="en-US" sz="1800" b="0" i="1" smtClean="0">
                            <a:effectLst/>
                            <a:latin typeface="Cambria Math" panose="02040503050406030204" pitchFamily="18" charset="0"/>
                            <a:ea typeface="Calibri" panose="020F0502020204030204" pitchFamily="34" charset="0"/>
                            <a:cs typeface="Calibri" panose="020F0502020204030204" pitchFamily="34" charset="0"/>
                          </a:rPr>
                          <m:t>−</m:t>
                        </m:r>
                        <m:r>
                          <a:rPr lang="en-US" sz="1800" b="0" i="1" smtClean="0">
                            <a:effectLst/>
                            <a:latin typeface="Cambria Math" panose="02040503050406030204" pitchFamily="18" charset="0"/>
                            <a:ea typeface="Calibri" panose="020F0502020204030204" pitchFamily="34" charset="0"/>
                            <a:cs typeface="Calibri" panose="020F0502020204030204" pitchFamily="34" charset="0"/>
                          </a:rPr>
                          <m:t>𝑓𝑙𝑜𝑝</m:t>
                        </m:r>
                      </m:sub>
                    </m:sSub>
                    <m:r>
                      <a:rPr lang="en-US" sz="1800" i="1">
                        <a:effectLst/>
                        <a:latin typeface="Cambria Math" panose="02040503050406030204" pitchFamily="18" charset="0"/>
                        <a:ea typeface="Calibri" panose="020F0502020204030204" pitchFamily="34" charset="0"/>
                        <a:cs typeface="Calibri" panose="020F0502020204030204" pitchFamily="34" charset="0"/>
                      </a:rPr>
                      <m:t>=</m:t>
                    </m:r>
                    <m:f>
                      <m:fPr>
                        <m:ctrlPr>
                          <a:rPr lang="en-IL" sz="1800" i="1">
                            <a:effectLst/>
                            <a:latin typeface="Cambria Math" panose="02040503050406030204" pitchFamily="18" charset="0"/>
                            <a:ea typeface="Calibri" panose="020F0502020204030204" pitchFamily="34" charset="0"/>
                            <a:cs typeface="Calibri" panose="020F0502020204030204" pitchFamily="34" charset="0"/>
                          </a:rPr>
                        </m:ctrlPr>
                      </m:fPr>
                      <m:num>
                        <m:sSub>
                          <m:sSubPr>
                            <m:ctrlPr>
                              <a:rPr lang="en-IL" sz="1800" i="1">
                                <a:latin typeface="Cambria Math" panose="02040503050406030204" pitchFamily="18" charset="0"/>
                                <a:ea typeface="Calibri" panose="020F0502020204030204" pitchFamily="34" charset="0"/>
                                <a:cs typeface="Calibri" panose="020F0502020204030204" pitchFamily="34" charset="0"/>
                              </a:rPr>
                            </m:ctrlPr>
                          </m:sSubPr>
                          <m:e>
                            <m:r>
                              <a:rPr lang="en-US" sz="1800" b="0" i="1" smtClean="0">
                                <a:latin typeface="Cambria Math" panose="02040503050406030204" pitchFamily="18" charset="0"/>
                                <a:ea typeface="Calibri" panose="020F0502020204030204" pitchFamily="34" charset="0"/>
                                <a:cs typeface="Calibri" panose="020F0502020204030204" pitchFamily="34" charset="0"/>
                              </a:rPr>
                              <m:t>𝑛</m:t>
                            </m:r>
                          </m:e>
                          <m:sub>
                            <m:r>
                              <a:rPr lang="en-US" sz="1800" i="1">
                                <a:latin typeface="Cambria Math" panose="02040503050406030204" pitchFamily="18" charset="0"/>
                                <a:ea typeface="Calibri" panose="020F0502020204030204" pitchFamily="34" charset="0"/>
                                <a:cs typeface="Calibri" panose="020F0502020204030204" pitchFamily="34" charset="0"/>
                              </a:rPr>
                              <m:t>𝑓𝑙𝑖𝑝</m:t>
                            </m:r>
                            <m:r>
                              <a:rPr lang="en-US" sz="1800" i="1">
                                <a:latin typeface="Cambria Math" panose="02040503050406030204" pitchFamily="18" charset="0"/>
                                <a:ea typeface="Calibri" panose="020F0502020204030204" pitchFamily="34" charset="0"/>
                                <a:cs typeface="Calibri" panose="020F0502020204030204" pitchFamily="34" charset="0"/>
                              </a:rPr>
                              <m:t>−</m:t>
                            </m:r>
                            <m:r>
                              <a:rPr lang="en-US" sz="1800" i="1">
                                <a:latin typeface="Cambria Math" panose="02040503050406030204" pitchFamily="18" charset="0"/>
                                <a:ea typeface="Calibri" panose="020F0502020204030204" pitchFamily="34" charset="0"/>
                                <a:cs typeface="Calibri" panose="020F0502020204030204" pitchFamily="34" charset="0"/>
                              </a:rPr>
                              <m:t>𝑓𝑙𝑜𝑝</m:t>
                            </m:r>
                          </m:sub>
                        </m:sSub>
                      </m:num>
                      <m:den>
                        <m:sSub>
                          <m:sSubPr>
                            <m:ctrlPr>
                              <a:rPr lang="en-IL" sz="1800" i="1">
                                <a:latin typeface="Cambria Math" panose="02040503050406030204" pitchFamily="18" charset="0"/>
                                <a:ea typeface="Calibri" panose="020F0502020204030204" pitchFamily="34" charset="0"/>
                                <a:cs typeface="Calibri" panose="020F0502020204030204" pitchFamily="34" charset="0"/>
                              </a:rPr>
                            </m:ctrlPr>
                          </m:sSubPr>
                          <m:e>
                            <m:r>
                              <a:rPr lang="en-US" sz="1800" b="0" i="1" smtClean="0">
                                <a:latin typeface="Cambria Math" panose="02040503050406030204" pitchFamily="18" charset="0"/>
                                <a:ea typeface="Calibri" panose="020F0502020204030204" pitchFamily="34" charset="0"/>
                                <a:cs typeface="Calibri" panose="020F0502020204030204" pitchFamily="34" charset="0"/>
                              </a:rPr>
                              <m:t>𝑡</m:t>
                            </m:r>
                          </m:e>
                          <m:sub>
                            <m:r>
                              <a:rPr lang="en-US" sz="1800" b="0" i="1" smtClean="0">
                                <a:latin typeface="Cambria Math" panose="02040503050406030204" pitchFamily="18" charset="0"/>
                                <a:ea typeface="Calibri" panose="020F0502020204030204" pitchFamily="34" charset="0"/>
                                <a:cs typeface="Calibri" panose="020F0502020204030204" pitchFamily="34" charset="0"/>
                              </a:rPr>
                              <m:t>𝑠𝑖𝑚𝑢𝑙𝑎𝑡𝑖𝑜𝑛</m:t>
                            </m:r>
                          </m:sub>
                        </m:sSub>
                      </m:den>
                    </m:f>
                  </m:oMath>
                </a14:m>
                <a:endParaRPr lang="en-IL" sz="180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272E3A0A-6D61-F4E3-3109-631348CD80BB}"/>
                  </a:ext>
                </a:extLst>
              </p:cNvPr>
              <p:cNvSpPr>
                <a:spLocks noGrp="1" noRot="1" noChangeAspect="1" noMove="1" noResize="1" noEditPoints="1" noAdjustHandles="1" noChangeArrowheads="1" noChangeShapeType="1" noTextEdit="1"/>
              </p:cNvSpPr>
              <p:nvPr>
                <p:ph idx="1"/>
              </p:nvPr>
            </p:nvSpPr>
            <p:spPr>
              <a:blipFill>
                <a:blip r:embed="rId2"/>
                <a:stretch>
                  <a:fillRect l="-504" t="-567"/>
                </a:stretch>
              </a:blipFill>
            </p:spPr>
            <p:txBody>
              <a:bodyPr/>
              <a:lstStyle/>
              <a:p>
                <a:r>
                  <a:rPr lang="en-IL">
                    <a:noFill/>
                  </a:rPr>
                  <a:t> </a:t>
                </a:r>
              </a:p>
            </p:txBody>
          </p:sp>
        </mc:Fallback>
      </mc:AlternateContent>
    </p:spTree>
    <p:extLst>
      <p:ext uri="{BB962C8B-B14F-4D97-AF65-F5344CB8AC3E}">
        <p14:creationId xmlns:p14="http://schemas.microsoft.com/office/powerpoint/2010/main" val="1939605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cience Project 16x9">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060.potx" id="{B0D06C54-B873-49D2-AD73-EE9BB8599BFF}" vid="{334807F6-B3E0-4323-AC38-BDC7A606DAA1}"/>
    </a:ext>
  </a:extLst>
</a:theme>
</file>

<file path=ppt/theme/theme2.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D6F61E74F7254FFAACE179AD514BF94B00E5BAFAE9EC481B44A887128AEA8B460D" ma:contentTypeVersion="" ma:contentTypeDescription="צור פריט רשימה חדש." ma:contentTypeScope="" ma:versionID="3b61d496bdfd119985d8563668747021">
  <xsd:schema xmlns:xsd="http://www.w3.org/2001/XMLSchema" xmlns:xs="http://www.w3.org/2001/XMLSchema" xmlns:p="http://schemas.microsoft.com/office/2006/metadata/properties" xmlns:ns1="458654B0-58DA-43AF-B7B7-86C38ED4FD5E" targetNamespace="http://schemas.microsoft.com/office/2006/metadata/properties" ma:root="true" ma:fieldsID="695313bd741453274c42219807639905" ns1:_="">
    <xsd:import namespace="458654B0-58DA-43AF-B7B7-86C38ED4FD5E"/>
    <xsd:element name="properties">
      <xsd:complexType>
        <xsd:sequence>
          <xsd:element name="documentManagement">
            <xsd:complexType>
              <xsd:all>
                <xsd:element ref="ns1:Document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8654B0-58DA-43AF-B7B7-86C38ED4FD5E" elementFormDefault="qualified">
    <xsd:import namespace="http://schemas.microsoft.com/office/2006/documentManagement/types"/>
    <xsd:import namespace="http://schemas.microsoft.com/office/infopath/2007/PartnerControls"/>
    <xsd:element name="DocumentUrl" ma:index="2" nillable="true" ma:displayName="Url" ma:internalName="DocumentUrl">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6" ma:displayName="מחבר"/>
        <xsd:element ref="dcterms:created" minOccurs="0" maxOccurs="1"/>
        <xsd:element ref="dc:identifier" minOccurs="0" maxOccurs="1"/>
        <xsd:element name="contentType" minOccurs="0" maxOccurs="1" type="xsd:string"/>
        <xsd:element ref="dc:title" minOccurs="0" maxOccurs="1" ma:index="4" ma:displayName="כותרת"/>
        <xsd:element ref="dc:subject" minOccurs="0" maxOccurs="1"/>
        <xsd:element ref="dc:description" minOccurs="0" maxOccurs="1" ma:index="8" ma:displayName="הערות"/>
        <xsd:element name="keywords" minOccurs="0" maxOccurs="1" type="xsd:string" ma:index="5" ma:displayName="מילות מפתח"/>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Url xmlns="458654B0-58DA-43AF-B7B7-86C38ED4FD5E" xsi:nil="true"/>
  </documentManagement>
</p:properties>
</file>

<file path=customXml/itemProps1.xml><?xml version="1.0" encoding="utf-8"?>
<ds:datastoreItem xmlns:ds="http://schemas.openxmlformats.org/officeDocument/2006/customXml" ds:itemID="{B0467C64-2370-482D-8750-D19F79AC9E22}"/>
</file>

<file path=customXml/itemProps2.xml><?xml version="1.0" encoding="utf-8"?>
<ds:datastoreItem xmlns:ds="http://schemas.openxmlformats.org/officeDocument/2006/customXml" ds:itemID="{4F0208C1-21F9-4A45-AE40-B883D18AB11A}"/>
</file>

<file path=docProps/app.xml><?xml version="1.0" encoding="utf-8"?>
<Properties xmlns="http://schemas.openxmlformats.org/officeDocument/2006/extended-properties" xmlns:vt="http://schemas.openxmlformats.org/officeDocument/2006/docPropsVTypes">
  <Template>Science Project 16x9</Template>
  <TotalTime>2713</TotalTime>
  <Words>1472</Words>
  <Application>Microsoft Office PowerPoint</Application>
  <PresentationFormat>מסך רחב</PresentationFormat>
  <Paragraphs>99</Paragraphs>
  <Slides>19</Slides>
  <Notes>1</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19</vt:i4>
      </vt:variant>
    </vt:vector>
  </HeadingPairs>
  <TitlesOfParts>
    <vt:vector size="25" baseType="lpstr">
      <vt:lpstr>Arial</vt:lpstr>
      <vt:lpstr>Calibri</vt:lpstr>
      <vt:lpstr>Cambria Math</vt:lpstr>
      <vt:lpstr>Gisha</vt:lpstr>
      <vt:lpstr>Symbol</vt:lpstr>
      <vt:lpstr>Science Project 16x9</vt:lpstr>
      <vt:lpstr>"Cholesterol Concentration Effects on Plasma Membrane Properties in Simulated Human Erythrocytes"</vt:lpstr>
      <vt:lpstr>Introduction - Cholesterol</vt:lpstr>
      <vt:lpstr>Introduction – RBCs Plasma Membranes</vt:lpstr>
      <vt:lpstr>Introduction – The Membrane and Its Properties</vt:lpstr>
      <vt:lpstr>Introduction – Cholesterol and the membrane</vt:lpstr>
      <vt:lpstr>Methods</vt:lpstr>
      <vt:lpstr>Initial Data &amp; Membrane Preperation</vt:lpstr>
      <vt:lpstr>Molecular Dynamics (MD) Simulations</vt:lpstr>
      <vt:lpstr>Analysis Methods</vt:lpstr>
      <vt:lpstr>Results: Diffusion Coefficient</vt:lpstr>
      <vt:lpstr>Results: Bilayer Thickness</vt:lpstr>
      <vt:lpstr>Results: Surface Area per Lipid</vt:lpstr>
      <vt:lpstr>Results: Order Parameter</vt:lpstr>
      <vt:lpstr>Results: Flip-Flop rate</vt:lpstr>
      <vt:lpstr>Discussion – Cholesterol Concnteration and Lipid Rafts</vt:lpstr>
      <vt:lpstr>Discussion – Flip-Flop and the Membrane</vt:lpstr>
      <vt:lpstr>Discussion – Structural Changes to the Membrane</vt:lpstr>
      <vt:lpstr>Conclusion</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"Cholesterol Concentration Effects on Plasma Membrane Properties in Simulated Human Erythrocytes"</dc:title>
  <dc:creator>Microsoft Office User</dc:creator>
  <cp:keywords/>
  <dc:description/>
  <cp:lastModifiedBy>oripa</cp:lastModifiedBy>
  <cp:revision>68</cp:revision>
  <dcterms:created xsi:type="dcterms:W3CDTF">2023-03-05T15:19:08Z</dcterms:created>
  <dcterms:modified xsi:type="dcterms:W3CDTF">2023-04-13T10:23:08Z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360420823</vt:i4>
  </property>
  <property fmtid="{D5CDD505-2E9C-101B-9397-08002B2CF9AE}" pid="3" name="_NewReviewCycle">
    <vt:lpwstr/>
  </property>
  <property fmtid="{D5CDD505-2E9C-101B-9397-08002B2CF9AE}" pid="4" name="_EmailSubject">
    <vt:lpwstr>הילה פלומין: סיום פרויקט מחקר במדעי החיים</vt:lpwstr>
  </property>
  <property fmtid="{D5CDD505-2E9C-101B-9397-08002B2CF9AE}" pid="5" name="_AuthorEmail">
    <vt:lpwstr>anatba@openu.ac.il</vt:lpwstr>
  </property>
  <property fmtid="{D5CDD505-2E9C-101B-9397-08002B2CF9AE}" pid="6" name="_AuthorEmailDisplayName">
    <vt:lpwstr>Anat Barnea</vt:lpwstr>
  </property>
  <property fmtid="{D5CDD505-2E9C-101B-9397-08002B2CF9AE}" pid="7" name="ContentTypeId">
    <vt:lpwstr>0x010100D6F61E74F7254FFAACE179AD514BF94B00E5BAFAE9EC481B44A887128AEA8B460D</vt:lpwstr>
  </property>
</Properties>
</file>